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7" r:id="rId7"/>
    <p:sldId id="262" r:id="rId8"/>
    <p:sldId id="263" r:id="rId9"/>
    <p:sldId id="268" r:id="rId10"/>
    <p:sldId id="269" r:id="rId11"/>
    <p:sldId id="264" r:id="rId12"/>
    <p:sldId id="272" r:id="rId13"/>
    <p:sldId id="271" r:id="rId14"/>
    <p:sldId id="265" r:id="rId15"/>
    <p:sldId id="273" r:id="rId16"/>
    <p:sldId id="275" r:id="rId17"/>
    <p:sldId id="274" r:id="rId18"/>
    <p:sldId id="276" r:id="rId19"/>
    <p:sldId id="266" r:id="rId20"/>
    <p:sldId id="277" r:id="rId21"/>
    <p:sldId id="278" r:id="rId22"/>
    <p:sldId id="279" r:id="rId23"/>
    <p:sldId id="280" r:id="rId24"/>
    <p:sldId id="281" r:id="rId25"/>
    <p:sldId id="283" r:id="rId26"/>
    <p:sldId id="282" r:id="rId27"/>
    <p:sldId id="28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04" y="6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1885819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475682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202153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BAFA2E62-8372-40B3-BDD9-ACBD97E6F301}" type="datetimeFigureOut">
              <a:rPr lang="en-US" smtClean="0"/>
              <a:t>2/15/2019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403377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BAFA2E62-8372-40B3-BDD9-ACBD97E6F301}" type="datetimeFigureOut">
              <a:rPr lang="en-US" smtClean="0"/>
              <a:t>2/15/2019</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367057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BAFA2E62-8372-40B3-BDD9-ACBD97E6F301}" type="datetimeFigureOut">
              <a:rPr lang="en-US" smtClean="0"/>
              <a:t>2/15/2019</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888664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AFA2E62-8372-40B3-BDD9-ACBD97E6F301}" type="datetimeFigureOut">
              <a:rPr lang="en-US" smtClean="0"/>
              <a:t>2/15/2019</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1918643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AFA2E62-8372-40B3-BDD9-ACBD97E6F301}" type="datetimeFigureOut">
              <a:rPr lang="en-US" smtClean="0"/>
              <a:t>2/15/2019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3689603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AFA2E62-8372-40B3-BDD9-ACBD97E6F301}" type="datetimeFigureOut">
              <a:rPr lang="en-US" smtClean="0"/>
              <a:t>2/15/2019</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4135258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1679771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2013F67F-1992-47EF-A524-E8392777CA80}" type="slidenum">
              <a:rPr lang="en-US" smtClean="0"/>
              <a:t>‹N°›</a:t>
            </a:fld>
            <a:endParaRPr lang="en-US"/>
          </a:p>
        </p:txBody>
      </p:sp>
    </p:spTree>
    <p:extLst>
      <p:ext uri="{BB962C8B-B14F-4D97-AF65-F5344CB8AC3E}">
        <p14:creationId xmlns:p14="http://schemas.microsoft.com/office/powerpoint/2010/main" val="1794187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A2E62-8372-40B3-BDD9-ACBD97E6F301}" type="datetimeFigureOut">
              <a:rPr lang="en-US" smtClean="0"/>
              <a:t>2/15/2019</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3F67F-1992-47EF-A524-E8392777CA80}" type="slidenum">
              <a:rPr lang="en-US" smtClean="0"/>
              <a:t>‹N°›</a:t>
            </a:fld>
            <a:endParaRPr lang="en-US"/>
          </a:p>
        </p:txBody>
      </p:sp>
    </p:spTree>
    <p:extLst>
      <p:ext uri="{BB962C8B-B14F-4D97-AF65-F5344CB8AC3E}">
        <p14:creationId xmlns:p14="http://schemas.microsoft.com/office/powerpoint/2010/main" val="4079172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en-US" b="1" dirty="0" smtClean="0"/>
              <a:t>QUEL LEADERSHIP POUR UN MONDE EN MUTATION</a:t>
            </a:r>
            <a:r>
              <a:rPr lang="en-US" dirty="0" smtClean="0"/>
              <a:t>?</a:t>
            </a:r>
            <a:endParaRPr lang="en-US" dirty="0"/>
          </a:p>
        </p:txBody>
      </p:sp>
      <p:sp>
        <p:nvSpPr>
          <p:cNvPr id="3" name="Sous-titre 2"/>
          <p:cNvSpPr>
            <a:spLocks noGrp="1"/>
          </p:cNvSpPr>
          <p:nvPr>
            <p:ph type="subTitle" idx="1"/>
          </p:nvPr>
        </p:nvSpPr>
        <p:spPr>
          <a:xfrm>
            <a:off x="457200" y="3886200"/>
            <a:ext cx="8153400" cy="2590800"/>
          </a:xfrm>
        </p:spPr>
        <p:txBody>
          <a:bodyPr>
            <a:normAutofit fontScale="92500" lnSpcReduction="10000"/>
          </a:bodyPr>
          <a:lstStyle/>
          <a:p>
            <a:r>
              <a:rPr lang="en-US" b="1" dirty="0" smtClean="0">
                <a:solidFill>
                  <a:srgbClr val="FF0000"/>
                </a:solidFill>
              </a:rPr>
              <a:t>LECTURE DES TRAJECTOIRES </a:t>
            </a:r>
          </a:p>
          <a:p>
            <a:r>
              <a:rPr lang="en-US" b="1" dirty="0" smtClean="0">
                <a:solidFill>
                  <a:srgbClr val="FF0000"/>
                </a:solidFill>
              </a:rPr>
              <a:t>ET PISTES D’AVENIR</a:t>
            </a:r>
          </a:p>
          <a:p>
            <a:endParaRPr lang="en-US" b="1" dirty="0" smtClean="0">
              <a:solidFill>
                <a:srgbClr val="FF0000"/>
              </a:solidFill>
            </a:endParaRPr>
          </a:p>
          <a:p>
            <a:r>
              <a:rPr lang="fr-FR" b="1" dirty="0" smtClean="0">
                <a:solidFill>
                  <a:schemeClr val="accent3">
                    <a:lumMod val="50000"/>
                  </a:schemeClr>
                </a:solidFill>
              </a:rPr>
              <a:t>Symphorien </a:t>
            </a:r>
            <a:r>
              <a:rPr lang="fr-FR" b="1" dirty="0" err="1" smtClean="0">
                <a:solidFill>
                  <a:schemeClr val="accent3">
                    <a:lumMod val="50000"/>
                  </a:schemeClr>
                </a:solidFill>
              </a:rPr>
              <a:t>Ntibagirirwa</a:t>
            </a:r>
            <a:endParaRPr lang="fr-FR" b="1" dirty="0" smtClean="0">
              <a:solidFill>
                <a:schemeClr val="accent3">
                  <a:lumMod val="50000"/>
                </a:schemeClr>
              </a:solidFill>
            </a:endParaRPr>
          </a:p>
          <a:p>
            <a:r>
              <a:rPr lang="fr-FR" b="1" dirty="0" smtClean="0">
                <a:solidFill>
                  <a:schemeClr val="accent3">
                    <a:lumMod val="50000"/>
                  </a:schemeClr>
                </a:solidFill>
              </a:rPr>
              <a:t>RES/IDEE</a:t>
            </a:r>
            <a:endParaRPr lang="en-US" b="1" dirty="0">
              <a:solidFill>
                <a:schemeClr val="accent3">
                  <a:lumMod val="50000"/>
                </a:schemeClr>
              </a:solidFill>
            </a:endParaRPr>
          </a:p>
        </p:txBody>
      </p:sp>
      <p:pic>
        <p:nvPicPr>
          <p:cNvPr id="2050" name="Picture 2" descr="C:\Users\SYMPHORIEN\Desktop\IDEE\IDEE Logo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28600"/>
            <a:ext cx="40386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50162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lstStyle/>
          <a:p>
            <a:pPr marL="0" indent="0">
              <a:buNone/>
            </a:pPr>
            <a:r>
              <a:rPr lang="en-US" b="1" dirty="0" smtClean="0"/>
              <a:t>CONTENU</a:t>
            </a:r>
          </a:p>
          <a:p>
            <a:pPr lvl="1">
              <a:buBlip>
                <a:blip r:embed="rId2"/>
              </a:buBlip>
            </a:pPr>
            <a:r>
              <a:rPr lang="fr-FR" b="1" dirty="0" smtClean="0"/>
              <a:t>Mise en contexte</a:t>
            </a:r>
            <a:endParaRPr lang="en-US" b="1" dirty="0" smtClean="0"/>
          </a:p>
          <a:p>
            <a:pPr lvl="1">
              <a:buBlip>
                <a:blip r:embed="rId2"/>
              </a:buBlip>
            </a:pPr>
            <a:endParaRPr lang="en-US" b="1" dirty="0" smtClean="0"/>
          </a:p>
          <a:p>
            <a:pPr lvl="1">
              <a:buBlip>
                <a:blip r:embed="rId2"/>
              </a:buBlip>
            </a:pPr>
            <a:r>
              <a:rPr lang="fr-FR" b="1" dirty="0" smtClean="0"/>
              <a:t>Leadership responsable et clés du futur</a:t>
            </a:r>
          </a:p>
          <a:p>
            <a:pPr lvl="1">
              <a:buBlip>
                <a:blip r:embed="rId2"/>
              </a:buBlip>
            </a:pPr>
            <a:endParaRPr lang="fr-FR" b="1" dirty="0"/>
          </a:p>
          <a:p>
            <a:pPr lvl="1">
              <a:buBlip>
                <a:blip r:embed="rId2"/>
              </a:buBlip>
            </a:pPr>
            <a:r>
              <a:rPr lang="fr-FR" b="1" dirty="0" smtClean="0"/>
              <a:t>Des révolutions… des mutations</a:t>
            </a:r>
          </a:p>
          <a:p>
            <a:pPr lvl="1">
              <a:buBlip>
                <a:blip r:embed="rId2"/>
              </a:buBlip>
            </a:pPr>
            <a:endParaRPr lang="fr-FR" b="1" dirty="0" smtClean="0"/>
          </a:p>
          <a:p>
            <a:pPr lvl="1">
              <a:buBlip>
                <a:blip r:embed="rId2"/>
              </a:buBlip>
            </a:pPr>
            <a:r>
              <a:rPr lang="fr-FR" b="1" dirty="0" smtClean="0"/>
              <a:t>Un leadership pour une société en mutation</a:t>
            </a:r>
            <a:endParaRPr lang="en-US" b="1" dirty="0"/>
          </a:p>
        </p:txBody>
      </p:sp>
    </p:spTree>
    <p:extLst>
      <p:ext uri="{BB962C8B-B14F-4D97-AF65-F5344CB8AC3E}">
        <p14:creationId xmlns:p14="http://schemas.microsoft.com/office/powerpoint/2010/main" val="498138889"/>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152400" y="1600200"/>
            <a:ext cx="8915400" cy="5105400"/>
          </a:xfrm>
        </p:spPr>
        <p:txBody>
          <a:bodyPr>
            <a:normAutofit fontScale="77500" lnSpcReduction="20000"/>
          </a:bodyPr>
          <a:lstStyle/>
          <a:p>
            <a:pPr marL="0" indent="0">
              <a:buNone/>
            </a:pPr>
            <a:r>
              <a:rPr lang="en-US" b="1" dirty="0" smtClean="0"/>
              <a:t>Le </a:t>
            </a:r>
            <a:r>
              <a:rPr lang="en-US" b="1" dirty="0" err="1" smtClean="0"/>
              <a:t>sujet</a:t>
            </a:r>
            <a:r>
              <a:rPr lang="en-US" b="1" dirty="0" smtClean="0"/>
              <a:t> </a:t>
            </a:r>
            <a:r>
              <a:rPr lang="en-US" b="1" dirty="0" err="1" smtClean="0"/>
              <a:t>dans</a:t>
            </a:r>
            <a:r>
              <a:rPr lang="en-US" b="1" dirty="0" smtClean="0"/>
              <a:t> son </a:t>
            </a:r>
            <a:r>
              <a:rPr lang="en-US" b="1" dirty="0" err="1" smtClean="0"/>
              <a:t>contexte</a:t>
            </a:r>
            <a:endParaRPr lang="en-US" b="1" dirty="0" smtClean="0"/>
          </a:p>
          <a:p>
            <a:pPr marL="0" indent="0">
              <a:buNone/>
            </a:pPr>
            <a:endParaRPr lang="en-US" dirty="0" smtClean="0"/>
          </a:p>
          <a:p>
            <a:pPr lvl="1">
              <a:buBlip>
                <a:blip r:embed="rId2"/>
              </a:buBlip>
            </a:pPr>
            <a:r>
              <a:rPr lang="fr-FR" dirty="0" smtClean="0"/>
              <a:t>La conférence de juillet 2018: Quel leadership pour quel avenir ? </a:t>
            </a:r>
          </a:p>
          <a:p>
            <a:pPr lvl="1">
              <a:buBlip>
                <a:blip r:embed="rId2"/>
              </a:buBlip>
            </a:pPr>
            <a:endParaRPr lang="fr-FR" dirty="0"/>
          </a:p>
          <a:p>
            <a:pPr lvl="1">
              <a:buBlip>
                <a:blip r:embed="rId2"/>
              </a:buBlip>
            </a:pPr>
            <a:r>
              <a:rPr lang="fr-FR" dirty="0" smtClean="0"/>
              <a:t>Mise du leadership devant le tableau de l’état du monde </a:t>
            </a:r>
          </a:p>
          <a:p>
            <a:pPr lvl="1">
              <a:buBlip>
                <a:blip r:embed="rId2"/>
              </a:buBlip>
            </a:pPr>
            <a:endParaRPr lang="fr-FR" dirty="0" smtClean="0"/>
          </a:p>
          <a:p>
            <a:pPr lvl="1">
              <a:buBlip>
                <a:blip r:embed="rId2"/>
              </a:buBlip>
            </a:pPr>
            <a:r>
              <a:rPr lang="fr-FR" dirty="0" smtClean="0"/>
              <a:t>Panorama des grandes questions–défis de l’avenir. </a:t>
            </a:r>
          </a:p>
          <a:p>
            <a:pPr lvl="1">
              <a:buBlip>
                <a:blip r:embed="rId2"/>
              </a:buBlip>
            </a:pPr>
            <a:endParaRPr lang="fr-FR" dirty="0" smtClean="0"/>
          </a:p>
          <a:p>
            <a:pPr lvl="1">
              <a:buBlip>
                <a:blip r:embed="rId2"/>
              </a:buBlip>
            </a:pPr>
            <a:r>
              <a:rPr lang="fr-FR" dirty="0" smtClean="0"/>
              <a:t>Comment répondre à ces questions-défis et quelles perspectives envisager ? </a:t>
            </a:r>
          </a:p>
          <a:p>
            <a:pPr lvl="1">
              <a:buBlip>
                <a:blip r:embed="rId2"/>
              </a:buBlip>
            </a:pPr>
            <a:endParaRPr lang="fr-FR" dirty="0" smtClean="0"/>
          </a:p>
          <a:p>
            <a:pPr lvl="1">
              <a:buBlip>
                <a:blip r:embed="rId2"/>
              </a:buBlip>
            </a:pPr>
            <a:r>
              <a:rPr lang="fr-FR" dirty="0" smtClean="0"/>
              <a:t>Se mettre à la recherche d’un leadership responsable pour intégrer les mutations en cours pour nous à y faire face de manière lucide. </a:t>
            </a:r>
          </a:p>
          <a:p>
            <a:pPr lvl="1">
              <a:buBlip>
                <a:blip r:embed="rId2"/>
              </a:buBlip>
            </a:pPr>
            <a:endParaRPr lang="fr-FR" dirty="0"/>
          </a:p>
          <a:p>
            <a:pPr lvl="1">
              <a:buBlip>
                <a:blip r:embed="rId2"/>
              </a:buBlip>
            </a:pPr>
            <a:r>
              <a:rPr lang="fr-FR" dirty="0" smtClean="0"/>
              <a:t>Comment former ce leadership? Y a-t-il des figures modèles? </a:t>
            </a:r>
            <a:endParaRPr lang="en-US" dirty="0" smtClean="0"/>
          </a:p>
          <a:p>
            <a:pPr marL="457200" lvl="1" indent="0">
              <a:buNone/>
            </a:pPr>
            <a:endParaRPr lang="en-US" dirty="0"/>
          </a:p>
        </p:txBody>
      </p:sp>
    </p:spTree>
    <p:extLst>
      <p:ext uri="{BB962C8B-B14F-4D97-AF65-F5344CB8AC3E}">
        <p14:creationId xmlns:p14="http://schemas.microsoft.com/office/powerpoint/2010/main" val="3783342379"/>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2. Leadership responsable et clés du futur</a:t>
            </a:r>
          </a:p>
          <a:p>
            <a:pPr lvl="1">
              <a:buBlip>
                <a:blip r:embed="rId2"/>
              </a:buBlip>
            </a:pPr>
            <a:r>
              <a:rPr lang="fr-FR" dirty="0" smtClean="0"/>
              <a:t>Le leadership responsable recherché doit être celui qui s’approprie les clés du futur. </a:t>
            </a:r>
          </a:p>
          <a:p>
            <a:pPr lvl="1">
              <a:buBlip>
                <a:blip r:embed="rId2"/>
              </a:buBlip>
            </a:pPr>
            <a:r>
              <a:rPr lang="fr-FR" dirty="0" smtClean="0"/>
              <a:t>S’approprier les clés du futur: Faire un saut dans l’inconnu, avec la seule garantie que des nouvelles solutions existent. </a:t>
            </a:r>
          </a:p>
          <a:p>
            <a:pPr lvl="1">
              <a:buBlip>
                <a:blip r:embed="rId2"/>
              </a:buBlip>
            </a:pPr>
            <a:r>
              <a:rPr lang="fr-FR" dirty="0" smtClean="0"/>
              <a:t>Chercher à « mieux comprendre ce qui est en train de mourir et ce qui est en train de naître  (</a:t>
            </a:r>
            <a:r>
              <a:rPr lang="fr-FR" dirty="0" err="1" smtClean="0"/>
              <a:t>Staune</a:t>
            </a:r>
            <a:r>
              <a:rPr lang="fr-FR" dirty="0" smtClean="0"/>
              <a:t> 2015:15).</a:t>
            </a:r>
          </a:p>
          <a:p>
            <a:pPr marL="0" indent="0">
              <a:buNone/>
            </a:pPr>
            <a:endParaRPr lang="en-US" b="1" dirty="0" smtClean="0"/>
          </a:p>
          <a:p>
            <a:pPr mar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172772253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lnSpcReduction="10000"/>
          </a:bodyPr>
          <a:lstStyle/>
          <a:p>
            <a:pPr marL="0" indent="0">
              <a:buNone/>
            </a:pPr>
            <a:r>
              <a:rPr lang="fr-FR" b="1" dirty="0" smtClean="0"/>
              <a:t>2. Des mutations…  à caractère révolutionnaire</a:t>
            </a:r>
          </a:p>
          <a:p>
            <a:pPr lvl="1">
              <a:buBlip>
                <a:blip r:embed="rId2"/>
              </a:buBlip>
            </a:pPr>
            <a:r>
              <a:rPr lang="fr-FR" dirty="0" smtClean="0"/>
              <a:t>Révolution fulgurante</a:t>
            </a:r>
          </a:p>
          <a:p>
            <a:pPr marL="457200" lvl="1" indent="0">
              <a:buNone/>
            </a:pPr>
            <a:endParaRPr lang="fr-FR" dirty="0" smtClean="0"/>
          </a:p>
          <a:p>
            <a:pPr lvl="1">
              <a:buBlip>
                <a:blip r:embed="rId2"/>
              </a:buBlip>
            </a:pPr>
            <a:r>
              <a:rPr lang="fr-FR" dirty="0" smtClean="0"/>
              <a:t>Révolution silencieuse</a:t>
            </a:r>
          </a:p>
          <a:p>
            <a:pPr marL="457200" lvl="1" indent="0">
              <a:buNone/>
            </a:pPr>
            <a:endParaRPr lang="fr-FR" dirty="0" smtClean="0"/>
          </a:p>
          <a:p>
            <a:pPr lvl="1">
              <a:buBlip>
                <a:blip r:embed="rId2"/>
              </a:buBlip>
            </a:pPr>
            <a:r>
              <a:rPr lang="fr-FR" dirty="0" smtClean="0"/>
              <a:t>Révolution sociétale</a:t>
            </a:r>
          </a:p>
          <a:p>
            <a:pPr marL="457200" lvl="1" indent="0">
              <a:buNone/>
            </a:pPr>
            <a:endParaRPr lang="fr-FR" dirty="0" smtClean="0"/>
          </a:p>
          <a:p>
            <a:pPr lvl="1">
              <a:buBlip>
                <a:blip r:embed="rId2"/>
              </a:buBlip>
            </a:pPr>
            <a:r>
              <a:rPr lang="fr-FR" dirty="0" smtClean="0"/>
              <a:t>Révolution des pratiques économiques</a:t>
            </a:r>
          </a:p>
          <a:p>
            <a:pPr marL="457200" lvl="1" indent="0">
              <a:buNone/>
            </a:pPr>
            <a:endParaRPr lang="fr-FR" dirty="0" smtClean="0"/>
          </a:p>
          <a:p>
            <a:pPr lvl="1">
              <a:buBlip>
                <a:blip r:embed="rId2"/>
              </a:buBlip>
            </a:pPr>
            <a:r>
              <a:rPr lang="fr-FR" dirty="0" smtClean="0"/>
              <a:t>Révolution managériale</a:t>
            </a:r>
            <a:endParaRPr lang="en-US" dirty="0" smtClean="0"/>
          </a:p>
          <a:p>
            <a:pPr mar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7942060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152400" y="1295400"/>
            <a:ext cx="8763000" cy="5410200"/>
          </a:xfrm>
        </p:spPr>
        <p:txBody>
          <a:bodyPr>
            <a:normAutofit fontScale="62500" lnSpcReduction="20000"/>
          </a:bodyPr>
          <a:lstStyle/>
          <a:p>
            <a:pPr marL="0" indent="0">
              <a:buNone/>
            </a:pPr>
            <a:r>
              <a:rPr lang="fr-FR" b="1" dirty="0" smtClean="0"/>
              <a:t>2. </a:t>
            </a:r>
            <a:r>
              <a:rPr lang="fr-FR" sz="4500" b="1" dirty="0" smtClean="0"/>
              <a:t>Des mutations: </a:t>
            </a:r>
            <a:r>
              <a:rPr lang="fr-FR" sz="4500" dirty="0" smtClean="0"/>
              <a:t>Révolution fulgurante:</a:t>
            </a:r>
          </a:p>
          <a:p>
            <a:endParaRPr lang="fr-FR" dirty="0" smtClean="0"/>
          </a:p>
          <a:p>
            <a:pPr lvl="1">
              <a:buBlip>
                <a:blip r:embed="rId2"/>
              </a:buBlip>
            </a:pPr>
            <a:r>
              <a:rPr lang="fr-FR" sz="3400" dirty="0" smtClean="0"/>
              <a:t>Une révolution issue es possibilités offertes par la mise en réseau du monde. </a:t>
            </a:r>
          </a:p>
          <a:p>
            <a:pPr lvl="1">
              <a:buBlip>
                <a:blip r:embed="rId2"/>
              </a:buBlip>
            </a:pPr>
            <a:endParaRPr lang="fr-FR" sz="3400" dirty="0" smtClean="0"/>
          </a:p>
          <a:p>
            <a:pPr lvl="1">
              <a:buBlip>
                <a:blip r:embed="rId2"/>
              </a:buBlip>
            </a:pPr>
            <a:r>
              <a:rPr lang="fr-FR" sz="3400" dirty="0" smtClean="0"/>
              <a:t>Un phénomène Fulgurant est un phénomène manifestement notoire</a:t>
            </a:r>
          </a:p>
          <a:p>
            <a:pPr lvl="1">
              <a:buBlip>
                <a:blip r:embed="rId2"/>
              </a:buBlip>
            </a:pPr>
            <a:endParaRPr lang="fr-FR" sz="3400" dirty="0" smtClean="0"/>
          </a:p>
          <a:p>
            <a:pPr lvl="1">
              <a:buBlip>
                <a:blip r:embed="rId2"/>
              </a:buBlip>
            </a:pPr>
            <a:r>
              <a:rPr lang="fr-FR" sz="3400" dirty="0" smtClean="0"/>
              <a:t>Révolution qui bouleverse nos comportements et nos modes de vie: Google, Facebook, </a:t>
            </a:r>
            <a:r>
              <a:rPr lang="fr-FR" sz="3400" dirty="0" err="1" smtClean="0"/>
              <a:t>whatsapp</a:t>
            </a:r>
            <a:r>
              <a:rPr lang="fr-FR" sz="3400" dirty="0" smtClean="0"/>
              <a:t>, tweeter, bref tous les médias sociaux. </a:t>
            </a:r>
          </a:p>
          <a:p>
            <a:pPr lvl="1">
              <a:buBlip>
                <a:blip r:embed="rId2"/>
              </a:buBlip>
            </a:pPr>
            <a:endParaRPr lang="fr-FR" sz="3400" dirty="0" smtClean="0"/>
          </a:p>
          <a:p>
            <a:pPr lvl="1">
              <a:buBlip>
                <a:blip r:embed="rId2"/>
              </a:buBlip>
            </a:pPr>
            <a:r>
              <a:rPr lang="fr-FR" sz="3400" dirty="0" smtClean="0"/>
              <a:t>Pas de vie sans connectivité: nous entrons de plus en plus dans une société de l’immatériel, du savoir, de la connaissance et de l’innovation. </a:t>
            </a:r>
          </a:p>
          <a:p>
            <a:pPr marL="457200" lvl="1" indent="0">
              <a:buNone/>
            </a:pPr>
            <a:endParaRPr lang="fr-FR" sz="3400" dirty="0" smtClean="0"/>
          </a:p>
          <a:p>
            <a:pPr lvl="1">
              <a:buBlip>
                <a:blip r:embed="rId2"/>
              </a:buBlip>
            </a:pPr>
            <a:r>
              <a:rPr lang="fr-FR" sz="3400" dirty="0" err="1" smtClean="0"/>
              <a:t>Giorgini</a:t>
            </a:r>
            <a:r>
              <a:rPr lang="fr-FR" sz="3400" dirty="0" smtClean="0"/>
              <a:t> (2014): Nous vivons un bouleversement systémique du monde</a:t>
            </a:r>
          </a:p>
          <a:p>
            <a:pPr marL="0" indent="0">
              <a:buNone/>
            </a:pPr>
            <a:endParaRPr lang="en-US" sz="3400" dirty="0" smtClean="0"/>
          </a:p>
          <a:p>
            <a:pPr marL="457200" lvl="1" indent="0">
              <a:buNone/>
            </a:pPr>
            <a:endParaRPr lang="en-US" dirty="0"/>
          </a:p>
        </p:txBody>
      </p:sp>
    </p:spTree>
    <p:extLst>
      <p:ext uri="{BB962C8B-B14F-4D97-AF65-F5344CB8AC3E}">
        <p14:creationId xmlns:p14="http://schemas.microsoft.com/office/powerpoint/2010/main" val="229603066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318437"/>
            <a:ext cx="8610600" cy="5387163"/>
          </a:xfrm>
        </p:spPr>
        <p:txBody>
          <a:bodyPr>
            <a:normAutofit fontScale="70000" lnSpcReduction="20000"/>
          </a:bodyPr>
          <a:lstStyle/>
          <a:p>
            <a:pPr marL="0" indent="0">
              <a:buNone/>
            </a:pPr>
            <a:r>
              <a:rPr lang="fr-FR" b="1" dirty="0" smtClean="0"/>
              <a:t>2</a:t>
            </a:r>
            <a:r>
              <a:rPr lang="fr-FR" sz="3400" b="1" dirty="0" smtClean="0"/>
              <a:t>. Des mutations: </a:t>
            </a:r>
            <a:r>
              <a:rPr lang="fr-FR" sz="3400" dirty="0" smtClean="0"/>
              <a:t>Révolution fulgurante:</a:t>
            </a:r>
          </a:p>
          <a:p>
            <a:pPr marL="457200" lvl="1" indent="0">
              <a:buNone/>
            </a:pPr>
            <a:endParaRPr lang="fr-FR" sz="3200" dirty="0" smtClean="0"/>
          </a:p>
          <a:p>
            <a:pPr lvl="1">
              <a:buBlip>
                <a:blip r:embed="rId2"/>
              </a:buBlip>
            </a:pPr>
            <a:r>
              <a:rPr lang="fr-FR" sz="3200" dirty="0" smtClean="0"/>
              <a:t>De la famille biologique aux familles par des réseaux, des relations sociales ordinaires aux relations sociales sur les médias sociaux. </a:t>
            </a:r>
          </a:p>
          <a:p>
            <a:pPr lvl="1">
              <a:buBlip>
                <a:blip r:embed="rId2"/>
              </a:buBlip>
            </a:pPr>
            <a:endParaRPr lang="fr-FR" sz="3200" dirty="0" smtClean="0"/>
          </a:p>
          <a:p>
            <a:pPr lvl="1">
              <a:buBlip>
                <a:blip r:embed="rId2"/>
              </a:buBlip>
            </a:pPr>
            <a:r>
              <a:rPr lang="fr-FR" sz="3200" dirty="0" smtClean="0"/>
              <a:t>Les opérations financières, économiques s’effectuent en ligne, par téléphone mobile, etc. </a:t>
            </a:r>
          </a:p>
          <a:p>
            <a:pPr lvl="1">
              <a:buBlip>
                <a:blip r:embed="rId2"/>
              </a:buBlip>
            </a:pPr>
            <a:endParaRPr lang="fr-FR" sz="3200" dirty="0" smtClean="0"/>
          </a:p>
          <a:p>
            <a:pPr lvl="1">
              <a:buBlip>
                <a:blip r:embed="rId2"/>
              </a:buBlip>
            </a:pPr>
            <a:r>
              <a:rPr lang="fr-FR" sz="3200" dirty="0">
                <a:solidFill>
                  <a:prstClr val="black"/>
                </a:solidFill>
              </a:rPr>
              <a:t>Usage des objets matériels: ordinateurs, des fibres optiques, disques durs, mais la valeur ajoutée de ces objets est d’abord intellectuels ou, </a:t>
            </a:r>
            <a:r>
              <a:rPr lang="fr-FR" sz="3200" dirty="0" smtClean="0">
                <a:solidFill>
                  <a:prstClr val="black"/>
                </a:solidFill>
              </a:rPr>
              <a:t>l’esprit </a:t>
            </a:r>
            <a:r>
              <a:rPr lang="fr-FR" sz="3200" dirty="0">
                <a:solidFill>
                  <a:prstClr val="black"/>
                </a:solidFill>
              </a:rPr>
              <a:t>humain. </a:t>
            </a:r>
          </a:p>
          <a:p>
            <a:pPr lvl="1">
              <a:buBlip>
                <a:blip r:embed="rId2"/>
              </a:buBlip>
            </a:pPr>
            <a:endParaRPr lang="fr-FR" sz="3200" dirty="0"/>
          </a:p>
          <a:p>
            <a:pPr lvl="1">
              <a:buBlip>
                <a:blip r:embed="rId2"/>
              </a:buBlip>
            </a:pPr>
            <a:r>
              <a:rPr lang="fr-FR" sz="3200" dirty="0" smtClean="0"/>
              <a:t>Le leadership qui s’approprie les clés du futur devra agir en fonction de cette révolution caractérisée par le bouleversement systémique du monde. </a:t>
            </a:r>
          </a:p>
          <a:p>
            <a:pPr marL="0" indent="0">
              <a:buNone/>
            </a:pPr>
            <a:endParaRPr lang="fr-FR" dirty="0" smtClean="0"/>
          </a:p>
          <a:p>
            <a:pPr marL="0" indent="0">
              <a:buNone/>
            </a:pPr>
            <a:r>
              <a:rPr lang="fr-FR" dirty="0" smtClean="0"/>
              <a:t>	</a:t>
            </a:r>
            <a:endParaRPr lang="en-US" dirty="0" smtClean="0"/>
          </a:p>
          <a:p>
            <a:pPr marL="457200" lvl="1" indent="0">
              <a:buNone/>
            </a:pPr>
            <a:endParaRPr lang="en-US" dirty="0"/>
          </a:p>
        </p:txBody>
      </p:sp>
    </p:spTree>
    <p:extLst>
      <p:ext uri="{BB962C8B-B14F-4D97-AF65-F5344CB8AC3E}">
        <p14:creationId xmlns:p14="http://schemas.microsoft.com/office/powerpoint/2010/main" val="1000575975"/>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fontScale="92500" lnSpcReduction="10000"/>
          </a:bodyPr>
          <a:lstStyle/>
          <a:p>
            <a:pPr marL="0" indent="0">
              <a:buNone/>
            </a:pPr>
            <a:r>
              <a:rPr lang="fr-FR" b="1" dirty="0" smtClean="0"/>
              <a:t>2. Des mutations: </a:t>
            </a:r>
            <a:r>
              <a:rPr lang="fr-FR" dirty="0" smtClean="0"/>
              <a:t>Révolution silencieuse</a:t>
            </a:r>
          </a:p>
          <a:p>
            <a:pPr lvl="1">
              <a:buBlip>
                <a:blip r:embed="rId2"/>
              </a:buBlip>
            </a:pPr>
            <a:r>
              <a:rPr lang="fr-FR" dirty="0" smtClean="0"/>
              <a:t>Une révolution moins perçue, moins visible, mais réelle. </a:t>
            </a:r>
          </a:p>
          <a:p>
            <a:pPr lvl="1">
              <a:buBlip>
                <a:blip r:embed="rId2"/>
              </a:buBlip>
            </a:pPr>
            <a:r>
              <a:rPr lang="fr-FR" dirty="0" smtClean="0"/>
              <a:t>Une révolution conceptuelle. </a:t>
            </a:r>
          </a:p>
          <a:p>
            <a:pPr lvl="1">
              <a:buBlip>
                <a:blip r:embed="rId2"/>
              </a:buBlip>
            </a:pPr>
            <a:r>
              <a:rPr lang="fr-FR" dirty="0" smtClean="0"/>
              <a:t>Passage du schéma conceptuel de la modernité vers un autre schéma, celle de la postmodernité. </a:t>
            </a:r>
          </a:p>
          <a:p>
            <a:pPr lvl="1">
              <a:buBlip>
                <a:blip r:embed="rId2"/>
              </a:buBlip>
            </a:pPr>
            <a:r>
              <a:rPr lang="fr-FR" dirty="0" smtClean="0"/>
              <a:t>Le socle de la modernité:  le pouvoir de la raison et de la rationalité avec 2 concepts clés érigés en systèmes philosophiques le progrès de l’humanité, notamment : </a:t>
            </a:r>
          </a:p>
          <a:p>
            <a:pPr lvl="2">
              <a:buBlip>
                <a:blip r:embed="rId2"/>
              </a:buBlip>
            </a:pPr>
            <a:r>
              <a:rPr lang="fr-FR" dirty="0" smtClean="0"/>
              <a:t>Le déterminisme: Tout ce qui se passe a une cause,</a:t>
            </a:r>
          </a:p>
          <a:p>
            <a:pPr lvl="2">
              <a:buBlip>
                <a:blip r:embed="rId2"/>
              </a:buBlip>
            </a:pPr>
            <a:r>
              <a:rPr lang="fr-FR" dirty="0" smtClean="0"/>
              <a:t>Le réductionnisme: Tout problème est réductible et analysable en sous-problèmes. La résolution du problème passe par la résolution des sous-problèmes.</a:t>
            </a:r>
          </a:p>
          <a:p>
            <a:pPr marL="457200" lvl="1" indent="0">
              <a:buNone/>
            </a:pPr>
            <a:endParaRPr lang="en-US" dirty="0"/>
          </a:p>
        </p:txBody>
      </p:sp>
    </p:spTree>
    <p:extLst>
      <p:ext uri="{BB962C8B-B14F-4D97-AF65-F5344CB8AC3E}">
        <p14:creationId xmlns:p14="http://schemas.microsoft.com/office/powerpoint/2010/main" val="181385205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2. Des mutations: </a:t>
            </a:r>
            <a:r>
              <a:rPr lang="fr-FR" dirty="0" smtClean="0"/>
              <a:t>Révolution silencieuse</a:t>
            </a:r>
          </a:p>
          <a:p>
            <a:pPr lvl="1">
              <a:buBlip>
                <a:blip r:embed="rId2"/>
              </a:buBlip>
            </a:pPr>
            <a:r>
              <a:rPr lang="fr-FR" dirty="0" smtClean="0"/>
              <a:t>Tel est le cadre conceptuel qui a fait passer le monde </a:t>
            </a:r>
          </a:p>
          <a:p>
            <a:pPr lvl="2">
              <a:buBlip>
                <a:blip r:embed="rId2"/>
              </a:buBlip>
            </a:pPr>
            <a:r>
              <a:rPr lang="fr-FR" dirty="0" smtClean="0"/>
              <a:t>De la marche à pied à l’automobile et à l’avion à réaction,</a:t>
            </a:r>
          </a:p>
          <a:p>
            <a:pPr lvl="2">
              <a:buBlip>
                <a:blip r:embed="rId2"/>
              </a:buBlip>
            </a:pPr>
            <a:r>
              <a:rPr lang="fr-FR" dirty="0" smtClean="0"/>
              <a:t>De la mort d’une simple plaie à la transplantation du cœur, </a:t>
            </a:r>
          </a:p>
          <a:p>
            <a:pPr lvl="2">
              <a:buBlip>
                <a:blip r:embed="rId2"/>
              </a:buBlip>
            </a:pPr>
            <a:r>
              <a:rPr lang="fr-FR" dirty="0" smtClean="0"/>
              <a:t>De l’éclairage à la bougie à l’éclairage électrique</a:t>
            </a:r>
          </a:p>
          <a:p>
            <a:pPr lvl="2">
              <a:buBlip>
                <a:blip r:embed="rId2"/>
              </a:buBlip>
            </a:pPr>
            <a:r>
              <a:rPr lang="fr-FR" dirty="0" smtClean="0"/>
              <a:t>De la guerre à boulets à la bombe atomique, </a:t>
            </a:r>
          </a:p>
          <a:p>
            <a:pPr lvl="2">
              <a:buBlip>
                <a:blip r:embed="rId2"/>
              </a:buBlip>
            </a:pPr>
            <a:r>
              <a:rPr lang="fr-FR" dirty="0" smtClean="0"/>
              <a:t>Du courrier par messager (humain ou papier) à l’internet, </a:t>
            </a:r>
            <a:r>
              <a:rPr lang="fr-FR" dirty="0" err="1" smtClean="0"/>
              <a:t>sms</a:t>
            </a:r>
            <a:r>
              <a:rPr lang="fr-FR" dirty="0" smtClean="0"/>
              <a:t> (</a:t>
            </a:r>
            <a:r>
              <a:rPr lang="fr-FR" dirty="0" err="1" smtClean="0"/>
              <a:t>Staune</a:t>
            </a:r>
            <a:r>
              <a:rPr lang="fr-FR" dirty="0" smtClean="0"/>
              <a:t> 2015: 78-79). </a:t>
            </a:r>
          </a:p>
          <a:p>
            <a:pPr lvl="1">
              <a:buBlip>
                <a:blip r:embed="rId2"/>
              </a:buBlip>
            </a:pPr>
            <a:endParaRPr lang="en-US" dirty="0"/>
          </a:p>
        </p:txBody>
      </p:sp>
    </p:spTree>
    <p:extLst>
      <p:ext uri="{BB962C8B-B14F-4D97-AF65-F5344CB8AC3E}">
        <p14:creationId xmlns:p14="http://schemas.microsoft.com/office/powerpoint/2010/main" val="367385561"/>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2. Des mutations: </a:t>
            </a:r>
            <a:r>
              <a:rPr lang="fr-FR" dirty="0" smtClean="0"/>
              <a:t>Révolution silencieuse</a:t>
            </a:r>
          </a:p>
          <a:p>
            <a:pPr lvl="1">
              <a:buBlip>
                <a:blip r:embed="rId2"/>
              </a:buBlip>
            </a:pPr>
            <a:r>
              <a:rPr lang="fr-FR" dirty="0" smtClean="0"/>
              <a:t>Maintenant:</a:t>
            </a:r>
          </a:p>
          <a:p>
            <a:pPr lvl="2">
              <a:buBlip>
                <a:blip r:embed="rId2"/>
              </a:buBlip>
            </a:pPr>
            <a:r>
              <a:rPr lang="fr-FR" dirty="0" smtClean="0"/>
              <a:t>La question de la vie</a:t>
            </a:r>
          </a:p>
          <a:p>
            <a:pPr lvl="2">
              <a:buBlip>
                <a:blip r:embed="rId2"/>
              </a:buBlip>
            </a:pPr>
            <a:r>
              <a:rPr lang="fr-FR" dirty="0" smtClean="0"/>
              <a:t>La question de la conscience</a:t>
            </a:r>
          </a:p>
          <a:p>
            <a:pPr lvl="2">
              <a:buBlip>
                <a:blip r:embed="rId2"/>
              </a:buBlip>
            </a:pPr>
            <a:r>
              <a:rPr lang="fr-FR" dirty="0" smtClean="0"/>
              <a:t>La question de la liberté</a:t>
            </a:r>
          </a:p>
          <a:p>
            <a:pPr lvl="2">
              <a:buBlip>
                <a:blip r:embed="rId2"/>
              </a:buBlip>
            </a:pPr>
            <a:r>
              <a:rPr lang="fr-FR" dirty="0" smtClean="0"/>
              <a:t>La coopération entre les organismes</a:t>
            </a:r>
          </a:p>
          <a:p>
            <a:pPr lvl="2">
              <a:buBlip>
                <a:blip r:embed="rId2"/>
              </a:buBlip>
            </a:pPr>
            <a:r>
              <a:rPr lang="fr-FR" dirty="0" smtClean="0"/>
              <a:t>Les espèces autre que l’être humain</a:t>
            </a:r>
          </a:p>
          <a:p>
            <a:pPr lvl="2">
              <a:buBlip>
                <a:blip r:embed="rId2"/>
              </a:buBlip>
            </a:pPr>
            <a:r>
              <a:rPr lang="fr-FR" dirty="0" smtClean="0"/>
              <a:t>Les droits et les valeurs</a:t>
            </a:r>
            <a:endParaRPr lang="en-US" dirty="0"/>
          </a:p>
        </p:txBody>
      </p:sp>
    </p:spTree>
    <p:extLst>
      <p:ext uri="{BB962C8B-B14F-4D97-AF65-F5344CB8AC3E}">
        <p14:creationId xmlns:p14="http://schemas.microsoft.com/office/powerpoint/2010/main" val="354290569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2. Des mutations: </a:t>
            </a:r>
            <a:r>
              <a:rPr lang="fr-FR" dirty="0" smtClean="0"/>
              <a:t>Révolution sociétale</a:t>
            </a:r>
          </a:p>
          <a:p>
            <a:pPr marL="0" indent="0">
              <a:buNone/>
            </a:pPr>
            <a:endParaRPr lang="fr-FR" dirty="0"/>
          </a:p>
          <a:p>
            <a:pPr lvl="1"/>
            <a:r>
              <a:rPr lang="fr-FR" dirty="0" smtClean="0"/>
              <a:t>a trait aux valeurs et aux  comportements des individus dans une société (post-moderne). </a:t>
            </a:r>
          </a:p>
          <a:p>
            <a:pPr lvl="1"/>
            <a:r>
              <a:rPr lang="fr-FR" dirty="0" smtClean="0"/>
              <a:t>Passage de l’avoir à l’être:  Tendance à se définir par ce que l’on est, ce que l’on vit, ce que l’on cherche, et non pas ce que l’on possède ou par son statut social. </a:t>
            </a:r>
          </a:p>
          <a:p>
            <a:pPr lvl="1"/>
            <a:r>
              <a:rPr lang="fr-FR" dirty="0" smtClean="0"/>
              <a:t>Le concept qui capte mieux la révolution sociétale:    « </a:t>
            </a:r>
            <a:r>
              <a:rPr lang="fr-FR" b="1" dirty="0" smtClean="0"/>
              <a:t>créatif culturel » </a:t>
            </a:r>
            <a:r>
              <a:rPr lang="fr-FR" dirty="0" smtClean="0"/>
              <a:t>comme véritable acteur du changement de société</a:t>
            </a:r>
          </a:p>
        </p:txBody>
      </p:sp>
    </p:spTree>
    <p:extLst>
      <p:ext uri="{BB962C8B-B14F-4D97-AF65-F5344CB8AC3E}">
        <p14:creationId xmlns:p14="http://schemas.microsoft.com/office/powerpoint/2010/main" val="352126887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295400"/>
            <a:ext cx="8610600" cy="5410200"/>
          </a:xfrm>
        </p:spPr>
        <p:txBody>
          <a:bodyPr>
            <a:normAutofit fontScale="62500" lnSpcReduction="20000"/>
          </a:bodyPr>
          <a:lstStyle/>
          <a:p>
            <a:pPr marL="0" indent="0">
              <a:buNone/>
            </a:pPr>
            <a:r>
              <a:rPr lang="fr-FR" b="1" dirty="0" smtClean="0"/>
              <a:t>2. Des mutations: </a:t>
            </a:r>
            <a:r>
              <a:rPr lang="fr-FR" dirty="0" smtClean="0"/>
              <a:t>Révolution sociétale</a:t>
            </a:r>
          </a:p>
          <a:p>
            <a:pPr marL="0" indent="0">
              <a:buNone/>
            </a:pPr>
            <a:r>
              <a:rPr lang="fr-FR" dirty="0" smtClean="0"/>
              <a:t>3 Caractéristiques qui définissent le   créateur culturel:</a:t>
            </a:r>
          </a:p>
          <a:p>
            <a:pPr algn="just">
              <a:buBlip>
                <a:blip r:embed="rId2"/>
              </a:buBlip>
            </a:pPr>
            <a:r>
              <a:rPr lang="fr-FR" dirty="0" smtClean="0"/>
              <a:t>Le développement personnel et spirituel  qui consiste à donner un sens à sa vie au-delà de la routine habituelle; tendance à rejeter l’ordre moral traditionnel; tendance de certains pays à se déconnecter du reste du monde, versant ainsi dans des nationalismes populistes avec comme conséquence le déclin de la démocratie.</a:t>
            </a:r>
          </a:p>
          <a:p>
            <a:pPr marL="0" indent="0" algn="just">
              <a:buNone/>
            </a:pPr>
            <a:endParaRPr lang="fr-FR" dirty="0" smtClean="0"/>
          </a:p>
          <a:p>
            <a:pPr algn="just">
              <a:buBlip>
                <a:blip r:embed="rId2"/>
              </a:buBlip>
            </a:pPr>
            <a:r>
              <a:rPr lang="fr-FR" dirty="0" smtClean="0"/>
              <a:t>Le respect de la nature:  l’écologie, le développement durable et l’agriculture biologique, le respect de la nature, des animaux et de la vie implique aussi le respect de notre corps qui fait partie de cette même nature. Intérêt aux nouvelles cultures alimentaires (végétariens), entretien du corps par des exercices physiques et spirituels (sport, gym, yoga, sauna), etc.</a:t>
            </a:r>
          </a:p>
          <a:p>
            <a:pPr marL="0" indent="0" algn="just">
              <a:buNone/>
            </a:pPr>
            <a:endParaRPr lang="fr-FR" dirty="0" smtClean="0"/>
          </a:p>
          <a:p>
            <a:pPr algn="just">
              <a:buBlip>
                <a:blip r:embed="rId2"/>
              </a:buBlip>
            </a:pPr>
            <a:r>
              <a:rPr lang="fr-FR" dirty="0" smtClean="0"/>
              <a:t>Le respect de l’autre: Intérêt porté aux droits humains, aux droits des femmes, la question du genre, droits des minorités; développement des valeurs solidaires, des activités associatives, la culture des sociétés civiles, réclamation du commerce équitable, le mouvement altermondialiste et l’économie solidaire défiants les grandes trajectoires économiques mondiales.</a:t>
            </a:r>
          </a:p>
        </p:txBody>
      </p:sp>
    </p:spTree>
    <p:extLst>
      <p:ext uri="{BB962C8B-B14F-4D97-AF65-F5344CB8AC3E}">
        <p14:creationId xmlns:p14="http://schemas.microsoft.com/office/powerpoint/2010/main" val="143154873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lnSpcReduction="10000"/>
          </a:bodyPr>
          <a:lstStyle/>
          <a:p>
            <a:pPr marL="0" indent="0">
              <a:buNone/>
            </a:pPr>
            <a:r>
              <a:rPr lang="fr-FR" b="1" dirty="0" smtClean="0"/>
              <a:t>2. Des mutations: </a:t>
            </a:r>
            <a:r>
              <a:rPr lang="fr-FR" dirty="0" smtClean="0"/>
              <a:t>Révolution sociétale</a:t>
            </a:r>
          </a:p>
          <a:p>
            <a:pPr marL="457200" lvl="1" indent="0">
              <a:buNone/>
            </a:pPr>
            <a:endParaRPr lang="fr-FR" dirty="0" smtClean="0"/>
          </a:p>
          <a:p>
            <a:pPr marL="457200" lvl="1" indent="0" algn="just">
              <a:buNone/>
            </a:pPr>
            <a:r>
              <a:rPr lang="fr-FR" dirty="0" smtClean="0"/>
              <a:t>Le créatif culturel tend à pousser la pensée humaine à être repensée, si bien que le leadership responsable devrait être celui qui s’inscrit dans la logique selon laquelle rien ne va plus de soi. </a:t>
            </a:r>
          </a:p>
          <a:p>
            <a:pPr marL="457200" lvl="1" indent="0" algn="just">
              <a:buNone/>
            </a:pPr>
            <a:endParaRPr lang="fr-FR" dirty="0"/>
          </a:p>
          <a:p>
            <a:pPr marL="457200" lvl="1" indent="0" algn="just">
              <a:buNone/>
            </a:pPr>
            <a:r>
              <a:rPr lang="fr-FR" dirty="0" smtClean="0"/>
              <a:t>La modernité est en crise mortelle en ce début du XXIe siècle, car son horizon de sens ne parvient pas à aider l’humanité face à l’urgence de sa survie (Marc </a:t>
            </a:r>
            <a:r>
              <a:rPr lang="fr-FR" dirty="0" err="1" smtClean="0"/>
              <a:t>Ghisi</a:t>
            </a:r>
            <a:r>
              <a:rPr lang="fr-FR" dirty="0" smtClean="0"/>
              <a:t> 2010: 80).</a:t>
            </a:r>
          </a:p>
          <a:p>
            <a:pPr marL="457200" lvl="1" indent="0" algn="just">
              <a:buNone/>
            </a:pPr>
            <a:endParaRPr lang="fr-FR" dirty="0" smtClean="0"/>
          </a:p>
        </p:txBody>
      </p:sp>
    </p:spTree>
    <p:extLst>
      <p:ext uri="{BB962C8B-B14F-4D97-AF65-F5344CB8AC3E}">
        <p14:creationId xmlns:p14="http://schemas.microsoft.com/office/powerpoint/2010/main" val="3826736716"/>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2. Mutations: </a:t>
            </a:r>
            <a:r>
              <a:rPr lang="fr-FR" sz="3000" dirty="0" smtClean="0"/>
              <a:t>Révolution des pratiques économiques</a:t>
            </a:r>
          </a:p>
          <a:p>
            <a:r>
              <a:rPr lang="fr-FR" sz="3000" dirty="0" smtClean="0"/>
              <a:t>Les pratiques économiques subissent des mutations sur base d’une triple révolution:  </a:t>
            </a:r>
          </a:p>
          <a:p>
            <a:pPr lvl="1"/>
            <a:r>
              <a:rPr lang="fr-FR" sz="2200" dirty="0" smtClean="0"/>
              <a:t>une révolution conceptuelle, </a:t>
            </a:r>
          </a:p>
          <a:p>
            <a:pPr lvl="1"/>
            <a:r>
              <a:rPr lang="fr-FR" sz="2200" dirty="0" smtClean="0"/>
              <a:t>une révolution écologique </a:t>
            </a:r>
          </a:p>
          <a:p>
            <a:pPr lvl="1"/>
            <a:r>
              <a:rPr lang="fr-FR" sz="2200" dirty="0" smtClean="0"/>
              <a:t>et une révolution éthique. </a:t>
            </a:r>
          </a:p>
          <a:p>
            <a:pPr marL="457200" lvl="1" indent="0">
              <a:buNone/>
            </a:pPr>
            <a:r>
              <a:rPr lang="fr-FR" sz="2200" dirty="0" smtClean="0"/>
              <a:t>Les entreprises jouent un rôle innové et innovant dans la nouvelle société vers laquelle nous avançons à l’horizon comme si, désormais, elles étaient le centre de la vie humaine. </a:t>
            </a:r>
            <a:endParaRPr lang="en-US" dirty="0" smtClean="0"/>
          </a:p>
          <a:p>
            <a:pPr marL="457200" lvl="1" indent="0">
              <a:buNone/>
            </a:pPr>
            <a:endParaRPr lang="en-US" dirty="0"/>
          </a:p>
        </p:txBody>
      </p:sp>
    </p:spTree>
    <p:extLst>
      <p:ext uri="{BB962C8B-B14F-4D97-AF65-F5344CB8AC3E}">
        <p14:creationId xmlns:p14="http://schemas.microsoft.com/office/powerpoint/2010/main" val="1146209193"/>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371600"/>
            <a:ext cx="8610600" cy="5334000"/>
          </a:xfrm>
        </p:spPr>
        <p:txBody>
          <a:bodyPr>
            <a:normAutofit lnSpcReduction="10000"/>
          </a:bodyPr>
          <a:lstStyle/>
          <a:p>
            <a:pPr marL="0" indent="0">
              <a:buNone/>
            </a:pPr>
            <a:r>
              <a:rPr lang="fr-FR" b="1" dirty="0" smtClean="0"/>
              <a:t>2. Mutations: </a:t>
            </a:r>
            <a:r>
              <a:rPr lang="fr-FR" sz="3000" dirty="0" smtClean="0"/>
              <a:t>Révolution des pratiques économiques</a:t>
            </a:r>
          </a:p>
          <a:p>
            <a:r>
              <a:rPr lang="fr-FR" sz="2600" dirty="0" smtClean="0"/>
              <a:t>Au point de vue conceptuel:  </a:t>
            </a:r>
          </a:p>
          <a:p>
            <a:pPr lvl="1"/>
            <a:r>
              <a:rPr lang="fr-FR" sz="2200" dirty="0" smtClean="0"/>
              <a:t>Nous émergeons progressivement d’une société où la force économique reposait sur les machines et les capitaux  à une société où la force principale est le savoir, la gestion du savoir et de la créativité. </a:t>
            </a:r>
          </a:p>
          <a:p>
            <a:pPr lvl="1"/>
            <a:r>
              <a:rPr lang="fr-FR" sz="2200" dirty="0" smtClean="0"/>
              <a:t>L’économie capitaliste elle-même passe progressivement à l’économie post-capitaliste. Dans cette économie post-capitaliste, certains produits tendent à être gratuits. Par exemple, nous n’avons pas besoin de payer pour consulter Google ou </a:t>
            </a:r>
            <a:r>
              <a:rPr lang="fr-FR" sz="2200" dirty="0" err="1" smtClean="0"/>
              <a:t>yahoo</a:t>
            </a:r>
            <a:r>
              <a:rPr lang="fr-FR" sz="2200" dirty="0" smtClean="0"/>
              <a:t>, pourtant ces entreprises gagnent énormément via d’autres moyens. </a:t>
            </a:r>
          </a:p>
          <a:p>
            <a:pPr lvl="1"/>
            <a:r>
              <a:rPr lang="fr-FR" sz="2200" dirty="0" smtClean="0"/>
              <a:t>Dans la même perspective, l’Organisation Mondiale pour la Propriété Intellectuelle (WIPO) a libéralisé certaines publications et découvertes, jadis protégées et couteuses, pour les ouvrir aux pays en développement</a:t>
            </a:r>
            <a:endParaRPr lang="en-US" dirty="0"/>
          </a:p>
        </p:txBody>
      </p:sp>
    </p:spTree>
    <p:extLst>
      <p:ext uri="{BB962C8B-B14F-4D97-AF65-F5344CB8AC3E}">
        <p14:creationId xmlns:p14="http://schemas.microsoft.com/office/powerpoint/2010/main" val="1136866000"/>
      </p:ext>
    </p:extLst>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371600"/>
            <a:ext cx="8610600" cy="5334000"/>
          </a:xfrm>
        </p:spPr>
        <p:txBody>
          <a:bodyPr>
            <a:normAutofit/>
          </a:bodyPr>
          <a:lstStyle/>
          <a:p>
            <a:pPr marL="0" indent="0">
              <a:buNone/>
            </a:pPr>
            <a:r>
              <a:rPr lang="fr-FR" b="1" dirty="0" smtClean="0"/>
              <a:t>2. Mutations: </a:t>
            </a:r>
            <a:r>
              <a:rPr lang="fr-FR" sz="3000" dirty="0" smtClean="0"/>
              <a:t>Révolution des pratiques économiques</a:t>
            </a:r>
          </a:p>
          <a:p>
            <a:pPr lvl="1">
              <a:buBlip>
                <a:blip r:embed="rId2"/>
              </a:buBlip>
            </a:pPr>
            <a:r>
              <a:rPr lang="fr-FR" sz="2600" dirty="0" smtClean="0"/>
              <a:t>Au point de vue révolution écologique:</a:t>
            </a:r>
          </a:p>
          <a:p>
            <a:pPr marL="457200" lvl="1" indent="0">
              <a:buNone/>
            </a:pPr>
            <a:endParaRPr lang="fr-FR" sz="2600" dirty="0" smtClean="0"/>
          </a:p>
          <a:p>
            <a:pPr lvl="2" algn="just">
              <a:buBlip>
                <a:blip r:embed="rId2"/>
              </a:buBlip>
            </a:pPr>
            <a:r>
              <a:rPr lang="fr-FR" sz="2200" dirty="0" smtClean="0"/>
              <a:t> La préoccupation écologique exige d’entrer dans une révolution de la qualité dont le but sera non pas d’avoir plus, d’accumuler des biens matériels, mais de produire et de vivre mieux, de produire de façon durable d’éviter le gaspillage et adopter des stratégies  de recyclage imitant la nature. </a:t>
            </a:r>
          </a:p>
          <a:p>
            <a:pPr marL="914400" lvl="2" indent="0" algn="just">
              <a:buNone/>
            </a:pPr>
            <a:endParaRPr lang="fr-FR" sz="2200" dirty="0" smtClean="0"/>
          </a:p>
          <a:p>
            <a:pPr lvl="2" algn="just">
              <a:buBlip>
                <a:blip r:embed="rId2"/>
              </a:buBlip>
            </a:pPr>
            <a:r>
              <a:rPr lang="fr-FR" sz="2200" dirty="0" smtClean="0"/>
              <a:t>Comme la nature, nous ne devons plus avoir des poubelles.</a:t>
            </a:r>
          </a:p>
          <a:p>
            <a:pPr marL="914400" lvl="2" indent="0" algn="just">
              <a:buNone/>
            </a:pPr>
            <a:endParaRPr lang="fr-FR" sz="2200" dirty="0" smtClean="0"/>
          </a:p>
          <a:p>
            <a:pPr lvl="2" algn="just">
              <a:buBlip>
                <a:blip r:embed="rId2"/>
              </a:buBlip>
            </a:pPr>
            <a:r>
              <a:rPr lang="fr-FR" sz="2200" dirty="0" smtClean="0"/>
              <a:t>L’attention à la place de l’environnement dans la question du développement durable.</a:t>
            </a:r>
            <a:endParaRPr lang="en-US" dirty="0" smtClean="0"/>
          </a:p>
          <a:p>
            <a:pPr marL="457200" lvl="1" indent="0" algn="just">
              <a:buNone/>
            </a:pPr>
            <a:endParaRPr lang="en-US" dirty="0"/>
          </a:p>
        </p:txBody>
      </p:sp>
    </p:spTree>
    <p:extLst>
      <p:ext uri="{BB962C8B-B14F-4D97-AF65-F5344CB8AC3E}">
        <p14:creationId xmlns:p14="http://schemas.microsoft.com/office/powerpoint/2010/main" val="3919934014"/>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152400"/>
            <a:ext cx="9067800" cy="9906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295400"/>
            <a:ext cx="8610600" cy="5410200"/>
          </a:xfrm>
        </p:spPr>
        <p:txBody>
          <a:bodyPr>
            <a:normAutofit fontScale="92500"/>
          </a:bodyPr>
          <a:lstStyle/>
          <a:p>
            <a:pPr marL="0" indent="0">
              <a:buNone/>
            </a:pPr>
            <a:r>
              <a:rPr lang="fr-FR" b="1" dirty="0" smtClean="0"/>
              <a:t>2. Mutations: </a:t>
            </a:r>
            <a:r>
              <a:rPr lang="fr-FR" sz="3000" dirty="0" smtClean="0"/>
              <a:t>Révolution des pratiques économiques</a:t>
            </a:r>
          </a:p>
          <a:p>
            <a:pPr lvl="1"/>
            <a:r>
              <a:rPr lang="fr-FR" sz="2600" dirty="0" smtClean="0"/>
              <a:t>Révolution éthique: </a:t>
            </a:r>
          </a:p>
          <a:p>
            <a:pPr lvl="2"/>
            <a:r>
              <a:rPr lang="fr-FR" sz="2200" dirty="0" smtClean="0"/>
              <a:t>L’éthique est de plus en plus au centre des pratiques économiques.</a:t>
            </a:r>
          </a:p>
          <a:p>
            <a:pPr lvl="2"/>
            <a:r>
              <a:rPr lang="fr-FR" sz="2200" dirty="0" smtClean="0"/>
              <a:t>Ethique en pratique  et en théorie: Les pratiques telles que le microcrédit, le commerce équitable, l’économie sociale ou solidaire sont de plus en plus à l’ordre du jour (François, Pape 2015). </a:t>
            </a:r>
          </a:p>
          <a:p>
            <a:pPr lvl="2"/>
            <a:r>
              <a:rPr lang="fr-FR" sz="2200" dirty="0" smtClean="0"/>
              <a:t>L’éthique des affaires interroge la gouvernance des entreprises et l’économie en générale, et donc, la matrice politique qui les encadre. </a:t>
            </a:r>
          </a:p>
          <a:p>
            <a:pPr lvl="2"/>
            <a:r>
              <a:rPr lang="fr-FR" sz="2200" dirty="0" smtClean="0"/>
              <a:t>Au niveau international:  les multinational sont invitées à souscrire au Pacte Mondial des Nations Unies  comme à une sorte d’éthique mondiale des entreprises (Voir Note). </a:t>
            </a:r>
          </a:p>
          <a:p>
            <a:pPr lvl="2"/>
            <a:r>
              <a:rPr lang="fr-FR" sz="2200" dirty="0" smtClean="0"/>
              <a:t>Au niveau social, le besoin d’éthique innervant nos pratiques économiques est présent chez activistes qui  suggèrent qu’une autre économie est possible. </a:t>
            </a:r>
          </a:p>
          <a:p>
            <a:pPr lvl="2"/>
            <a:r>
              <a:rPr lang="fr-FR" sz="2200" dirty="0" smtClean="0"/>
              <a:t>Réclamation du bien commun et du développement intégral</a:t>
            </a:r>
            <a:endParaRPr lang="en-US" dirty="0" smtClean="0"/>
          </a:p>
          <a:p>
            <a:pPr marL="457200" lvl="1" indent="0">
              <a:buNone/>
            </a:pPr>
            <a:endParaRPr lang="en-US" dirty="0"/>
          </a:p>
        </p:txBody>
      </p:sp>
    </p:spTree>
    <p:extLst>
      <p:ext uri="{BB962C8B-B14F-4D97-AF65-F5344CB8AC3E}">
        <p14:creationId xmlns:p14="http://schemas.microsoft.com/office/powerpoint/2010/main" val="19478772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152400"/>
            <a:ext cx="9067800" cy="9906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152400" y="1295400"/>
            <a:ext cx="8763000" cy="5410200"/>
          </a:xfrm>
        </p:spPr>
        <p:txBody>
          <a:bodyPr>
            <a:normAutofit fontScale="70000" lnSpcReduction="20000"/>
          </a:bodyPr>
          <a:lstStyle/>
          <a:p>
            <a:pPr marL="457200" lvl="1" indent="0">
              <a:buNone/>
            </a:pPr>
            <a:r>
              <a:rPr lang="fr-FR" sz="2600" dirty="0" smtClean="0"/>
              <a:t>Révolution éthique: Principes du Pacte mondial des Nations Unies:</a:t>
            </a:r>
          </a:p>
          <a:p>
            <a:pPr marL="457200" lvl="1" indent="0">
              <a:buNone/>
            </a:pPr>
            <a:r>
              <a:rPr lang="fr-FR" dirty="0" smtClean="0"/>
              <a:t>	1. Les entreprises sont invitées à promouvoir et à respecter la protection du droit international relatif aux droits de l'Homme dans leur sphère d'influence ; </a:t>
            </a:r>
          </a:p>
          <a:p>
            <a:pPr marL="457200" lvl="1" indent="0">
              <a:buNone/>
            </a:pPr>
            <a:r>
              <a:rPr lang="fr-FR" dirty="0" smtClean="0"/>
              <a:t>	2. Veiller à ce que leurs propres compagnies ne se rendent pas complices de violations des droits de l'Homme.</a:t>
            </a:r>
          </a:p>
          <a:p>
            <a:pPr marL="457200" lvl="1" indent="0">
              <a:buNone/>
            </a:pPr>
            <a:r>
              <a:rPr lang="fr-FR" dirty="0" smtClean="0"/>
              <a:t>	3. Les entreprises sont invitées à respecter la liberté d'association et à reconnaître le droit de négociation collective;</a:t>
            </a:r>
          </a:p>
          <a:p>
            <a:pPr marL="457200" lvl="1" indent="0">
              <a:buNone/>
            </a:pPr>
            <a:r>
              <a:rPr lang="fr-FR" dirty="0" smtClean="0"/>
              <a:t>	4. L'élimination de toutes les formes de travail forcé ou obligatoire ;</a:t>
            </a:r>
          </a:p>
          <a:p>
            <a:pPr marL="457200" lvl="1" indent="0">
              <a:buNone/>
            </a:pPr>
            <a:r>
              <a:rPr lang="fr-FR" dirty="0" smtClean="0"/>
              <a:t>	5. L'abolition effective du travail des enfants ; et</a:t>
            </a:r>
          </a:p>
          <a:p>
            <a:pPr marL="457200" lvl="1" indent="0">
              <a:buNone/>
            </a:pPr>
            <a:r>
              <a:rPr lang="fr-FR" dirty="0" smtClean="0"/>
              <a:t>	6. L'élimination de la discrimination en matière d'emploi et de profession.</a:t>
            </a:r>
          </a:p>
          <a:p>
            <a:pPr marL="457200" lvl="1" indent="0">
              <a:buNone/>
            </a:pPr>
            <a:r>
              <a:rPr lang="fr-FR" dirty="0" smtClean="0"/>
              <a:t>	7. Les entreprises sont invitées à appliquer l'approche de précaution face aux problèmes touchant l'environnement ;</a:t>
            </a:r>
          </a:p>
          <a:p>
            <a:pPr marL="457200" lvl="1" indent="0">
              <a:buNone/>
            </a:pPr>
            <a:r>
              <a:rPr lang="fr-FR" dirty="0" smtClean="0"/>
              <a:t>	8. Entreprendre des initiatives tendant à promouvoir une plus grande responsabilité en matière d'environnement; et</a:t>
            </a:r>
          </a:p>
          <a:p>
            <a:pPr marL="457200" lvl="1" indent="0">
              <a:buNone/>
            </a:pPr>
            <a:r>
              <a:rPr lang="fr-FR" dirty="0" smtClean="0"/>
              <a:t>	9. Favoriser la mise au point et la diffusion de technologies respectueuses de l'environnement.</a:t>
            </a:r>
          </a:p>
          <a:p>
            <a:pPr marL="457200" lvl="1" indent="0">
              <a:buNone/>
            </a:pPr>
            <a:r>
              <a:rPr lang="fr-FR" dirty="0" smtClean="0"/>
              <a:t>	10. Les entreprises sont invitées à agir contre la corruption sous toutes ses formes, y compris l'extorsion de fonds et les pots-de-vin.</a:t>
            </a:r>
          </a:p>
          <a:p>
            <a:pPr lvl="1">
              <a:buFont typeface="Wingdings" pitchFamily="2" charset="2"/>
              <a:buChar char="§"/>
            </a:pPr>
            <a:endParaRPr lang="en-US" dirty="0"/>
          </a:p>
        </p:txBody>
      </p:sp>
    </p:spTree>
    <p:extLst>
      <p:ext uri="{BB962C8B-B14F-4D97-AF65-F5344CB8AC3E}">
        <p14:creationId xmlns:p14="http://schemas.microsoft.com/office/powerpoint/2010/main" val="222161348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fontScale="77500" lnSpcReduction="20000"/>
          </a:bodyPr>
          <a:lstStyle/>
          <a:p>
            <a:pPr marL="0" indent="0">
              <a:buNone/>
            </a:pPr>
            <a:r>
              <a:rPr lang="fr-FR" b="1" dirty="0" smtClean="0"/>
              <a:t>2. Des mutations: </a:t>
            </a:r>
            <a:r>
              <a:rPr lang="fr-FR" dirty="0" smtClean="0"/>
              <a:t>Révolution managériale</a:t>
            </a:r>
          </a:p>
          <a:p>
            <a:pPr lvl="1">
              <a:buBlip>
                <a:blip r:embed="rId2"/>
              </a:buBlip>
            </a:pPr>
            <a:r>
              <a:rPr lang="fr-FR" dirty="0" smtClean="0"/>
              <a:t>Un processus en cours et, en même temps un vœu au niveau de la réalité des entreprises. </a:t>
            </a:r>
          </a:p>
          <a:p>
            <a:pPr lvl="1">
              <a:buBlip>
                <a:blip r:embed="rId2"/>
              </a:buBlip>
            </a:pPr>
            <a:r>
              <a:rPr lang="fr-FR" dirty="0" smtClean="0"/>
              <a:t>Intérêt au vœu: Nos pays en développement s’évertuent à assainir un environnement qui puisse motiver et attirer les investissements. </a:t>
            </a:r>
          </a:p>
          <a:p>
            <a:pPr lvl="1">
              <a:buBlip>
                <a:blip r:embed="rId2"/>
              </a:buBlip>
            </a:pPr>
            <a:r>
              <a:rPr lang="fr-FR" dirty="0" smtClean="0"/>
              <a:t>Ces investissements sont supposés  stimuler le développement  très souhaité pour lutter contre la pauvreté, échapper à la dépendance sur l’aide et créer des emplois. </a:t>
            </a:r>
          </a:p>
          <a:p>
            <a:pPr lvl="1">
              <a:buBlip>
                <a:blip r:embed="rId2"/>
              </a:buBlip>
            </a:pPr>
            <a:r>
              <a:rPr lang="fr-FR" dirty="0" smtClean="0"/>
              <a:t>Mouvement des activistes et des chercheurs pour pousser les entreprises à adopter et à travailler pour le bien commun (</a:t>
            </a:r>
            <a:r>
              <a:rPr lang="fr-FR" dirty="0" err="1" smtClean="0"/>
              <a:t>stakeholding</a:t>
            </a:r>
            <a:r>
              <a:rPr lang="fr-FR" dirty="0" smtClean="0"/>
              <a:t>) et non pas seulement pour le bien des actionnaires (</a:t>
            </a:r>
            <a:r>
              <a:rPr lang="fr-FR" dirty="0" err="1" smtClean="0"/>
              <a:t>shareholding</a:t>
            </a:r>
            <a:r>
              <a:rPr lang="fr-FR" dirty="0" smtClean="0"/>
              <a:t>).  </a:t>
            </a:r>
          </a:p>
          <a:p>
            <a:pPr lvl="1">
              <a:buBlip>
                <a:blip r:embed="rId2"/>
              </a:buBlip>
            </a:pPr>
            <a:r>
              <a:rPr lang="fr-FR" dirty="0" smtClean="0"/>
              <a:t>L’entreprise du type </a:t>
            </a:r>
            <a:r>
              <a:rPr lang="fr-FR" dirty="0" err="1" smtClean="0"/>
              <a:t>stakeholder</a:t>
            </a:r>
            <a:r>
              <a:rPr lang="fr-FR" dirty="0" smtClean="0"/>
              <a:t> est socialement responsable (CSR), mais aussi politiquement responsable . Elle doit affecter le développement économique et la politique qui l’encadre (voir Scherer &amp; </a:t>
            </a:r>
            <a:r>
              <a:rPr lang="fr-FR" dirty="0" err="1" smtClean="0"/>
              <a:t>Parazzo</a:t>
            </a:r>
            <a:r>
              <a:rPr lang="fr-FR" dirty="0" smtClean="0"/>
              <a:t> 2011). </a:t>
            </a:r>
            <a:endParaRPr lang="en-US" dirty="0"/>
          </a:p>
        </p:txBody>
      </p:sp>
    </p:spTree>
    <p:extLst>
      <p:ext uri="{BB962C8B-B14F-4D97-AF65-F5344CB8AC3E}">
        <p14:creationId xmlns:p14="http://schemas.microsoft.com/office/powerpoint/2010/main" val="371528515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457200" y="1600200"/>
            <a:ext cx="8229600" cy="5105400"/>
          </a:xfrm>
        </p:spPr>
        <p:txBody>
          <a:bodyPr>
            <a:normAutofit/>
          </a:bodyPr>
          <a:lstStyle/>
          <a:p>
            <a:pPr marL="0" indent="0">
              <a:buNone/>
            </a:pPr>
            <a:r>
              <a:rPr lang="fr-FR" b="1" dirty="0" smtClean="0"/>
              <a:t>2. Des mutations: </a:t>
            </a:r>
            <a:r>
              <a:rPr lang="fr-FR" dirty="0" smtClean="0"/>
              <a:t>Révolution managériale:</a:t>
            </a:r>
          </a:p>
          <a:p>
            <a:pPr lvl="1" algn="just">
              <a:buBlip>
                <a:blip r:embed="rId2"/>
              </a:buBlip>
            </a:pPr>
            <a:r>
              <a:rPr lang="fr-FR" dirty="0" smtClean="0"/>
              <a:t>Le leadership qui s’approprie les clés du future doit se rendre compte que, fondamentalement, il n’y pas d’économie divorcée de la politique.</a:t>
            </a:r>
          </a:p>
          <a:p>
            <a:pPr marL="457200" lvl="1" indent="0" algn="just">
              <a:buNone/>
            </a:pPr>
            <a:endParaRPr lang="fr-FR" dirty="0" smtClean="0"/>
          </a:p>
          <a:p>
            <a:pPr lvl="1" algn="just">
              <a:buBlip>
                <a:blip r:embed="rId2"/>
              </a:buBlip>
            </a:pPr>
            <a:r>
              <a:rPr lang="fr-FR" dirty="0" smtClean="0"/>
              <a:t>L’activité économique n’est pas libre de son encadrement politique et l’activité économique doit être conscient de ses implications politiques. </a:t>
            </a:r>
            <a:endParaRPr lang="en-US" dirty="0" smtClean="0"/>
          </a:p>
          <a:p>
            <a:pPr marL="0"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945829105"/>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lnSpcReduction="10000"/>
          </a:bodyPr>
          <a:lstStyle/>
          <a:p>
            <a:pPr marL="0" indent="0">
              <a:buNone/>
            </a:pPr>
            <a:r>
              <a:rPr lang="fr-FR" b="1" dirty="0" smtClean="0"/>
              <a:t>3. </a:t>
            </a:r>
            <a:r>
              <a:rPr lang="fr-FR" sz="2800" b="1" dirty="0" smtClean="0"/>
              <a:t>Quel leadership</a:t>
            </a:r>
            <a:r>
              <a:rPr lang="fr-FR" b="1" dirty="0" smtClean="0"/>
              <a:t>?</a:t>
            </a:r>
          </a:p>
          <a:p>
            <a:pPr lvl="1" algn="just">
              <a:buBlip>
                <a:blip r:embed="rId2"/>
              </a:buBlip>
            </a:pPr>
            <a:r>
              <a:rPr lang="fr-FR" dirty="0" smtClean="0"/>
              <a:t>Le leader qui puisse nous aider à naviguer dans ces mutations et faire un saut dans l’inconnu est celui qui peut s’approprier les clés du futur. </a:t>
            </a:r>
          </a:p>
          <a:p>
            <a:pPr lvl="1" algn="just">
              <a:buBlip>
                <a:blip r:embed="rId2"/>
              </a:buBlip>
            </a:pPr>
            <a:r>
              <a:rPr lang="fr-FR" dirty="0" smtClean="0"/>
              <a:t>Comment repérer les figures modèles de ce type de leadership susceptibles de nous diriger et nous mener dans le règne de l’inconnue. </a:t>
            </a:r>
          </a:p>
          <a:p>
            <a:pPr lvl="1" algn="just">
              <a:buBlip>
                <a:blip r:embed="rId2"/>
              </a:buBlip>
            </a:pPr>
            <a:r>
              <a:rPr lang="fr-FR" dirty="0" smtClean="0"/>
              <a:t>La figure modèle recherchée:</a:t>
            </a:r>
          </a:p>
          <a:p>
            <a:pPr lvl="2" algn="just">
              <a:buBlip>
                <a:blip r:embed="rId2"/>
              </a:buBlip>
            </a:pPr>
            <a:r>
              <a:rPr lang="fr-FR" dirty="0" smtClean="0"/>
              <a:t>Celui qui a une vision stratégique </a:t>
            </a:r>
          </a:p>
          <a:p>
            <a:pPr lvl="2" algn="just">
              <a:buBlip>
                <a:blip r:embed="rId2"/>
              </a:buBlip>
            </a:pPr>
            <a:r>
              <a:rPr lang="fr-FR" dirty="0" smtClean="0"/>
              <a:t>Celui qui sait aligner les valeurs</a:t>
            </a:r>
          </a:p>
          <a:p>
            <a:pPr lvl="2" algn="just">
              <a:buBlip>
                <a:blip r:embed="rId2"/>
              </a:buBlip>
            </a:pPr>
            <a:r>
              <a:rPr lang="fr-FR" dirty="0" smtClean="0"/>
              <a:t>Celui qui a la capacité de se transformer soi-même pour pouvoir transformer les autres</a:t>
            </a:r>
            <a:r>
              <a:rPr lang="fr-FR" b="1" dirty="0" smtClean="0"/>
              <a:t>. </a:t>
            </a:r>
            <a:endParaRPr lang="en-US" dirty="0"/>
          </a:p>
        </p:txBody>
      </p:sp>
    </p:spTree>
    <p:extLst>
      <p:ext uri="{BB962C8B-B14F-4D97-AF65-F5344CB8AC3E}">
        <p14:creationId xmlns:p14="http://schemas.microsoft.com/office/powerpoint/2010/main" val="210217708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a:bodyPr>
          <a:lstStyle/>
          <a:p>
            <a:pPr marL="0" indent="0">
              <a:buNone/>
            </a:pPr>
            <a:r>
              <a:rPr lang="fr-FR" b="1" dirty="0" smtClean="0"/>
              <a:t>3. </a:t>
            </a:r>
            <a:r>
              <a:rPr lang="fr-FR" sz="2800" b="1" dirty="0" smtClean="0"/>
              <a:t>Quel leadership</a:t>
            </a:r>
            <a:r>
              <a:rPr lang="fr-FR" b="1" dirty="0" smtClean="0"/>
              <a:t>?:  Un leader éveillés qui réveille les consciences</a:t>
            </a:r>
          </a:p>
          <a:p>
            <a:pPr lvl="1">
              <a:buBlip>
                <a:blip r:embed="rId2"/>
              </a:buBlip>
            </a:pPr>
            <a:r>
              <a:rPr lang="fr-FR" dirty="0" smtClean="0"/>
              <a:t>Les mutations en cours dans leurs complexités exigent des leaders d’être éveillés pour pouvoir réveiller les consciences de leurs sujets. </a:t>
            </a:r>
          </a:p>
          <a:p>
            <a:pPr lvl="1">
              <a:buBlip>
                <a:blip r:embed="rId2"/>
              </a:buBlip>
            </a:pPr>
            <a:r>
              <a:rPr lang="fr-FR" dirty="0" smtClean="0"/>
              <a:t>Stephen </a:t>
            </a:r>
            <a:r>
              <a:rPr lang="fr-FR" dirty="0" err="1" smtClean="0"/>
              <a:t>Covey</a:t>
            </a:r>
            <a:r>
              <a:rPr lang="fr-FR" dirty="0" smtClean="0"/>
              <a:t> parle de « libérer la créativité, talents et énergie chez vous et les autres » (</a:t>
            </a:r>
            <a:r>
              <a:rPr lang="fr-FR" dirty="0" err="1" smtClean="0"/>
              <a:t>Covey</a:t>
            </a:r>
            <a:r>
              <a:rPr lang="fr-FR" dirty="0" smtClean="0"/>
              <a:t> 2006): « être éveillé pour réveiller ». </a:t>
            </a:r>
          </a:p>
        </p:txBody>
      </p:sp>
    </p:spTree>
    <p:extLst>
      <p:ext uri="{BB962C8B-B14F-4D97-AF65-F5344CB8AC3E}">
        <p14:creationId xmlns:p14="http://schemas.microsoft.com/office/powerpoint/2010/main" val="100989897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600200"/>
            <a:ext cx="8610600" cy="5105400"/>
          </a:xfrm>
        </p:spPr>
        <p:txBody>
          <a:bodyPr>
            <a:normAutofit fontScale="92500"/>
          </a:bodyPr>
          <a:lstStyle/>
          <a:p>
            <a:pPr marL="0" indent="0">
              <a:buNone/>
            </a:pPr>
            <a:r>
              <a:rPr lang="fr-FR" b="1" dirty="0" smtClean="0"/>
              <a:t>3. </a:t>
            </a:r>
            <a:r>
              <a:rPr lang="fr-FR" sz="2800" b="1" dirty="0" smtClean="0"/>
              <a:t>Quel leadership</a:t>
            </a:r>
            <a:r>
              <a:rPr lang="fr-FR" b="1" dirty="0" smtClean="0"/>
              <a:t>?:  Un leader éveillés qui réveille les consciences</a:t>
            </a:r>
          </a:p>
          <a:p>
            <a:pPr lvl="1">
              <a:buBlip>
                <a:blip r:embed="rId2"/>
              </a:buBlip>
            </a:pPr>
            <a:r>
              <a:rPr lang="fr-FR" dirty="0" smtClean="0"/>
              <a:t>« être éveillé »:  </a:t>
            </a:r>
          </a:p>
          <a:p>
            <a:pPr lvl="2">
              <a:buBlip>
                <a:blip r:embed="rId2"/>
              </a:buBlip>
            </a:pPr>
            <a:r>
              <a:rPr lang="fr-FR" dirty="0" smtClean="0"/>
              <a:t>Avoir un esprit en alerte en lien avec une situation en cours. </a:t>
            </a:r>
          </a:p>
          <a:p>
            <a:pPr lvl="2">
              <a:buBlip>
                <a:blip r:embed="rId2"/>
              </a:buBlip>
            </a:pPr>
            <a:r>
              <a:rPr lang="fr-FR" dirty="0" smtClean="0"/>
              <a:t>Accorder ses énergies intérieures aux changements profonds en travail dans nos sociétés pour pouvoir interroger leurs implications sur l’avenir. </a:t>
            </a:r>
          </a:p>
          <a:p>
            <a:pPr lvl="2">
              <a:buBlip>
                <a:blip r:embed="rId2"/>
              </a:buBlip>
            </a:pPr>
            <a:r>
              <a:rPr lang="fr-FR" dirty="0" smtClean="0"/>
              <a:t>Dans le processus de cet accord, le leader entreprend d’aider ses citoyens à se découvrir comme ce que Simon Kushner appelle des </a:t>
            </a:r>
            <a:r>
              <a:rPr lang="fr-FR" b="1" dirty="0" smtClean="0"/>
              <a:t>« champions cachés »</a:t>
            </a:r>
            <a:r>
              <a:rPr lang="fr-FR" dirty="0" smtClean="0"/>
              <a:t> qui ne dépendent plus du hasard ou de l’imprévu. </a:t>
            </a:r>
          </a:p>
          <a:p>
            <a:pPr lvl="2">
              <a:buBlip>
                <a:blip r:embed="rId2"/>
              </a:buBlip>
            </a:pPr>
            <a:r>
              <a:rPr lang="fr-FR" dirty="0" smtClean="0"/>
              <a:t>Le leader éveillé réveille les consciences de ses sujets pour faire d’eux des champions cachés de leur avenir. </a:t>
            </a:r>
          </a:p>
        </p:txBody>
      </p:sp>
    </p:spTree>
    <p:extLst>
      <p:ext uri="{BB962C8B-B14F-4D97-AF65-F5344CB8AC3E}">
        <p14:creationId xmlns:p14="http://schemas.microsoft.com/office/powerpoint/2010/main" val="212310784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152400" y="1295400"/>
            <a:ext cx="8763000" cy="5410200"/>
          </a:xfrm>
        </p:spPr>
        <p:txBody>
          <a:bodyPr>
            <a:normAutofit/>
          </a:bodyPr>
          <a:lstStyle/>
          <a:p>
            <a:pPr marL="0" indent="0">
              <a:buNone/>
            </a:pPr>
            <a:r>
              <a:rPr lang="fr-FR" b="1" dirty="0" smtClean="0"/>
              <a:t>3. </a:t>
            </a:r>
            <a:r>
              <a:rPr lang="fr-FR" sz="2800" b="1" dirty="0" smtClean="0"/>
              <a:t>Quel leadership</a:t>
            </a:r>
            <a:r>
              <a:rPr lang="fr-FR" b="1" dirty="0" smtClean="0"/>
              <a:t>? </a:t>
            </a:r>
            <a:r>
              <a:rPr lang="fr-FR" dirty="0" smtClean="0"/>
              <a:t>Un leader informé qui forme</a:t>
            </a:r>
          </a:p>
          <a:p>
            <a:pPr lvl="1">
              <a:buBlip>
                <a:blip r:embed="rId2"/>
              </a:buBlip>
            </a:pPr>
            <a:r>
              <a:rPr lang="fr-FR" dirty="0"/>
              <a:t>U</a:t>
            </a:r>
            <a:r>
              <a:rPr lang="fr-FR" dirty="0" smtClean="0"/>
              <a:t>n « leader informé qui forme », veut dire deux choses:</a:t>
            </a:r>
          </a:p>
          <a:p>
            <a:pPr lvl="2">
              <a:buBlip>
                <a:blip r:embed="rId2"/>
              </a:buBlip>
            </a:pPr>
            <a:r>
              <a:rPr lang="fr-FR" dirty="0" smtClean="0"/>
              <a:t>Un leader responsable:  « Réponse », et « habilité »: D’où responsabilité. Le leader responsable est celui qui a l’habilité, la capacité de répondre</a:t>
            </a:r>
          </a:p>
          <a:p>
            <a:pPr lvl="3">
              <a:buBlip>
                <a:blip r:embed="rId2"/>
              </a:buBlip>
            </a:pPr>
            <a:r>
              <a:rPr lang="fr-FR" dirty="0" smtClean="0"/>
              <a:t>Le contexte immédiat pose des questions, il faut être capable de répondre. </a:t>
            </a:r>
          </a:p>
          <a:p>
            <a:pPr lvl="3">
              <a:buBlip>
                <a:blip r:embed="rId2"/>
              </a:buBlip>
            </a:pPr>
            <a:r>
              <a:rPr lang="fr-FR" dirty="0" smtClean="0"/>
              <a:t>L’avenir pose des questions, il faut être capable de répondre. </a:t>
            </a:r>
          </a:p>
          <a:p>
            <a:pPr lvl="3">
              <a:buBlip>
                <a:blip r:embed="rId2"/>
              </a:buBlip>
            </a:pPr>
            <a:r>
              <a:rPr lang="fr-FR" dirty="0" smtClean="0"/>
              <a:t>Les mutations posent des questions, il faut savoir répondre.  </a:t>
            </a:r>
          </a:p>
        </p:txBody>
      </p:sp>
    </p:spTree>
    <p:extLst>
      <p:ext uri="{BB962C8B-B14F-4D97-AF65-F5344CB8AC3E}">
        <p14:creationId xmlns:p14="http://schemas.microsoft.com/office/powerpoint/2010/main" val="1750215142"/>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295400"/>
            <a:ext cx="8610600" cy="5410200"/>
          </a:xfrm>
        </p:spPr>
        <p:txBody>
          <a:bodyPr>
            <a:normAutofit/>
          </a:bodyPr>
          <a:lstStyle/>
          <a:p>
            <a:pPr marL="0" indent="0">
              <a:buNone/>
            </a:pPr>
            <a:r>
              <a:rPr lang="fr-FR" b="1" dirty="0" smtClean="0"/>
              <a:t>3. </a:t>
            </a:r>
            <a:r>
              <a:rPr lang="fr-FR" sz="2800" b="1" dirty="0" smtClean="0"/>
              <a:t>Quel leadership</a:t>
            </a:r>
            <a:r>
              <a:rPr lang="fr-FR" b="1" dirty="0" smtClean="0"/>
              <a:t>? </a:t>
            </a:r>
            <a:r>
              <a:rPr lang="fr-FR" dirty="0" smtClean="0"/>
              <a:t>Un leader informé qui forme</a:t>
            </a:r>
          </a:p>
          <a:p>
            <a:pPr lvl="1" algn="just">
              <a:buBlip>
                <a:blip r:embed="rId2"/>
              </a:buBlip>
            </a:pPr>
            <a:r>
              <a:rPr lang="fr-FR" dirty="0" smtClean="0"/>
              <a:t>Pour répondre, il faut être renseigné, être au courant. </a:t>
            </a:r>
          </a:p>
          <a:p>
            <a:pPr lvl="1" algn="just">
              <a:buBlip>
                <a:blip r:embed="rId2"/>
              </a:buBlip>
            </a:pPr>
            <a:r>
              <a:rPr lang="fr-FR" dirty="0" smtClean="0"/>
              <a:t>Il s’agit d’entrer dans la logique de l’éthique du leadership axé sur les principes exprimés dans cette prière recommandée à tout prétendant leader: </a:t>
            </a:r>
          </a:p>
          <a:p>
            <a:pPr lvl="1" algn="just">
              <a:buBlip>
                <a:blip r:embed="rId2"/>
              </a:buBlip>
            </a:pPr>
            <a:endParaRPr lang="fr-FR" dirty="0" smtClean="0"/>
          </a:p>
          <a:p>
            <a:pPr marL="914400" lvl="2" indent="0" algn="just">
              <a:buNone/>
            </a:pPr>
            <a:r>
              <a:rPr lang="fr-FR" b="1" dirty="0" smtClean="0"/>
              <a:t>« Ô Dieu de la Vérité, délivre-nous de la lâcheté qui craint les vérités nouvelles, de la paresse qui se contente des demi-vérités, de l’arrogance qui pense qu’elle détient la vérité » </a:t>
            </a:r>
            <a:r>
              <a:rPr lang="fr-FR" dirty="0" smtClean="0"/>
              <a:t>(</a:t>
            </a:r>
            <a:r>
              <a:rPr lang="fr-FR" dirty="0" err="1" smtClean="0"/>
              <a:t>Covey</a:t>
            </a:r>
            <a:r>
              <a:rPr lang="fr-FR" dirty="0" smtClean="0"/>
              <a:t> 2006 : 316). </a:t>
            </a:r>
          </a:p>
        </p:txBody>
      </p:sp>
    </p:spTree>
    <p:extLst>
      <p:ext uri="{BB962C8B-B14F-4D97-AF65-F5344CB8AC3E}">
        <p14:creationId xmlns:p14="http://schemas.microsoft.com/office/powerpoint/2010/main" val="1118950612"/>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447800"/>
            <a:ext cx="8610600" cy="5257800"/>
          </a:xfrm>
        </p:spPr>
        <p:txBody>
          <a:bodyPr>
            <a:normAutofit/>
          </a:bodyPr>
          <a:lstStyle/>
          <a:p>
            <a:pPr marL="0" indent="0">
              <a:buNone/>
            </a:pPr>
            <a:r>
              <a:rPr lang="fr-FR" b="1" dirty="0" smtClean="0"/>
              <a:t>3. </a:t>
            </a:r>
            <a:r>
              <a:rPr lang="fr-FR" sz="2800" b="1" dirty="0" smtClean="0"/>
              <a:t>Quel leadership</a:t>
            </a:r>
            <a:r>
              <a:rPr lang="fr-FR" b="1" dirty="0" smtClean="0"/>
              <a:t>? </a:t>
            </a:r>
            <a:r>
              <a:rPr lang="fr-FR" dirty="0" smtClean="0"/>
              <a:t>Un leader informé qui forme</a:t>
            </a:r>
          </a:p>
          <a:p>
            <a:pPr lvl="1">
              <a:buFont typeface="Wingdings" pitchFamily="2" charset="2"/>
              <a:buChar char="§"/>
            </a:pPr>
            <a:r>
              <a:rPr lang="fr-FR" dirty="0" smtClean="0"/>
              <a:t>En 2</a:t>
            </a:r>
            <a:r>
              <a:rPr lang="fr-FR" baseline="30000" dirty="0" smtClean="0"/>
              <a:t>ème</a:t>
            </a:r>
            <a:r>
              <a:rPr lang="fr-FR" dirty="0" smtClean="0"/>
              <a:t> lieu, le leader informé éclaire les autres pour voir et comprendre la réalité: </a:t>
            </a:r>
          </a:p>
          <a:p>
            <a:pPr lvl="2">
              <a:buFont typeface="Wingdings" pitchFamily="2" charset="2"/>
              <a:buChar char="§"/>
            </a:pPr>
            <a:r>
              <a:rPr lang="fr-FR" dirty="0" smtClean="0"/>
              <a:t>C’est à ce prix que les sujets peuvent découvrir et libérer leurs énergies intérieures pour se projeter dans l’avenir, faire un saut dans l’inconnu. </a:t>
            </a:r>
          </a:p>
          <a:p>
            <a:pPr lvl="2">
              <a:buFont typeface="Wingdings" pitchFamily="2" charset="2"/>
              <a:buChar char="§"/>
            </a:pPr>
            <a:r>
              <a:rPr lang="fr-FR" dirty="0" smtClean="0"/>
              <a:t>Les pseudo-leaders ou prétendus leaders peuvent être informés mais ne forment pas nécessairement. </a:t>
            </a:r>
          </a:p>
          <a:p>
            <a:pPr lvl="2">
              <a:buFont typeface="Wingdings" pitchFamily="2" charset="2"/>
              <a:buChar char="§"/>
            </a:pPr>
            <a:r>
              <a:rPr lang="fr-FR" dirty="0" smtClean="0"/>
              <a:t>Le leader, le vrai leader sort de la logique politicienne de type machiavélique selon laquelle « l’obscurité convient ». L’obscurité convient, mais à des leaders mous. </a:t>
            </a:r>
          </a:p>
          <a:p>
            <a:pPr>
              <a:buFont typeface="Wingdings" pitchFamily="2" charset="2"/>
              <a:buChar char="§"/>
            </a:pPr>
            <a:endParaRPr lang="fr-FR" dirty="0" smtClean="0"/>
          </a:p>
        </p:txBody>
      </p:sp>
    </p:spTree>
    <p:extLst>
      <p:ext uri="{BB962C8B-B14F-4D97-AF65-F5344CB8AC3E}">
        <p14:creationId xmlns:p14="http://schemas.microsoft.com/office/powerpoint/2010/main" val="122967453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200" y="274638"/>
            <a:ext cx="9067800" cy="1143000"/>
          </a:xfrm>
        </p:spPr>
        <p:txBody>
          <a:bodyPr>
            <a:normAutofit fontScale="90000"/>
          </a:bodyPr>
          <a:lstStyle/>
          <a:p>
            <a:r>
              <a:rPr lang="en-US" sz="3600" b="1" dirty="0" smtClean="0"/>
              <a:t>QUEL LEADERSHIP POUR UN MONDE EN MUTATION</a:t>
            </a:r>
            <a:endParaRPr lang="en-US" sz="3600" b="1" dirty="0"/>
          </a:p>
        </p:txBody>
      </p:sp>
      <p:sp>
        <p:nvSpPr>
          <p:cNvPr id="3" name="Espace réservé du contenu 2"/>
          <p:cNvSpPr>
            <a:spLocks noGrp="1"/>
          </p:cNvSpPr>
          <p:nvPr>
            <p:ph idx="1"/>
          </p:nvPr>
        </p:nvSpPr>
        <p:spPr>
          <a:xfrm>
            <a:off x="304800" y="1295400"/>
            <a:ext cx="8610600" cy="5410200"/>
          </a:xfrm>
        </p:spPr>
        <p:txBody>
          <a:bodyPr>
            <a:normAutofit fontScale="85000" lnSpcReduction="20000"/>
          </a:bodyPr>
          <a:lstStyle/>
          <a:p>
            <a:pPr marL="0" indent="0">
              <a:buNone/>
            </a:pPr>
            <a:r>
              <a:rPr lang="fr-FR" b="1" dirty="0" smtClean="0"/>
              <a:t>3. </a:t>
            </a:r>
            <a:r>
              <a:rPr lang="fr-FR" sz="2800" b="1" dirty="0" smtClean="0"/>
              <a:t>Quel leadership</a:t>
            </a:r>
            <a:r>
              <a:rPr lang="fr-FR" b="1" dirty="0" smtClean="0"/>
              <a:t>? </a:t>
            </a:r>
            <a:r>
              <a:rPr lang="fr-FR" dirty="0" smtClean="0"/>
              <a:t>Le leader formé qui transforme</a:t>
            </a:r>
          </a:p>
          <a:p>
            <a:pPr lvl="1">
              <a:buBlip>
                <a:blip r:embed="rId2"/>
              </a:buBlip>
            </a:pPr>
            <a:r>
              <a:rPr lang="fr-FR" dirty="0" smtClean="0"/>
              <a:t>Le réveil des consciences et la formation transforment: le leader réveillé et informé qui réveille la conscience ne forme pas seulement. L’itinéraire de son processus doit transformer ses sujets. </a:t>
            </a:r>
          </a:p>
          <a:p>
            <a:pPr lvl="1">
              <a:buBlip>
                <a:blip r:embed="rId2"/>
              </a:buBlip>
            </a:pPr>
            <a:r>
              <a:rPr lang="fr-FR" dirty="0" smtClean="0"/>
              <a:t>En parlant du leader formé qui transforme, nous voulons dire que la transformation des sujets n’est pas un résultat d’un hasard dans le processus, mais le résultat d’une stratégie pragmatique et programmatique du leader. </a:t>
            </a:r>
          </a:p>
          <a:p>
            <a:pPr lvl="1">
              <a:buBlip>
                <a:blip r:embed="rId2"/>
              </a:buBlip>
            </a:pPr>
            <a:r>
              <a:rPr lang="fr-FR" dirty="0" smtClean="0"/>
              <a:t>Transformer veut dire donner une autre forme: Le leader aux clés du futur doit travailler de telle sorte que ses sujets qui découvrent leurs énergies intérieure et se découvrent comme des champions cachés soient transformés par le fait même ! </a:t>
            </a:r>
          </a:p>
          <a:p>
            <a:pPr lvl="1">
              <a:buBlip>
                <a:blip r:embed="rId2"/>
              </a:buBlip>
            </a:pPr>
            <a:r>
              <a:rPr lang="fr-FR" dirty="0" smtClean="0"/>
              <a:t>Dans le processus, le leader et ses sujets ne seront pas seulement au cœur des mutations pour s’en laisser porter, mais seront même porteurs des mutations. </a:t>
            </a:r>
          </a:p>
        </p:txBody>
      </p:sp>
    </p:spTree>
    <p:extLst>
      <p:ext uri="{BB962C8B-B14F-4D97-AF65-F5344CB8AC3E}">
        <p14:creationId xmlns:p14="http://schemas.microsoft.com/office/powerpoint/2010/main" val="3756510628"/>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sp>
        <p:nvSpPr>
          <p:cNvPr id="3" name="Espace réservé du contenu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078771"/>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784</TotalTime>
  <Words>2454</Words>
  <Application>Microsoft Office PowerPoint</Application>
  <PresentationFormat>Affichage à l'écran (4:3)</PresentationFormat>
  <Paragraphs>214</Paragraphs>
  <Slides>28</Slides>
  <Notes>0</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Thème Office</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QUEL LEADERSHIP POUR UN MONDE EN MUTATION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 LEADERSHIP POUR UN MONDE EN MUTATION?</dc:title>
  <dc:creator>SYMPHORIEN</dc:creator>
  <cp:lastModifiedBy>SYMPHORIEN</cp:lastModifiedBy>
  <cp:revision>31</cp:revision>
  <dcterms:created xsi:type="dcterms:W3CDTF">2019-02-15T03:16:15Z</dcterms:created>
  <dcterms:modified xsi:type="dcterms:W3CDTF">2019-02-15T16:20:16Z</dcterms:modified>
</cp:coreProperties>
</file>