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15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6" r:id="rId10"/>
    <p:sldId id="267" r:id="rId11"/>
    <p:sldId id="269" r:id="rId12"/>
    <p:sldId id="270" r:id="rId13"/>
    <p:sldId id="271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C7823E2-154E-495F-812B-67EA76E9F055}" type="doc">
      <dgm:prSet loTypeId="urn:microsoft.com/office/officeart/2008/layout/HorizontalMultiLevelHierarchy" loCatId="hierarchy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37A5FF6C-C290-4AC4-86BD-B587B93D5C8E}">
      <dgm:prSet/>
      <dgm:spPr>
        <a:solidFill>
          <a:schemeClr val="tx1"/>
        </a:solidFill>
      </dgm:spPr>
      <dgm:t>
        <a:bodyPr/>
        <a:lstStyle/>
        <a:p>
          <a:pPr rtl="0"/>
          <a:r>
            <a:rPr lang="fr-FR" b="1" smtClean="0"/>
            <a:t>Enjeu</a:t>
          </a:r>
          <a:endParaRPr lang="en-US" dirty="0"/>
        </a:p>
      </dgm:t>
    </dgm:pt>
    <dgm:pt modelId="{7934F28E-C290-4630-BAE4-6644CC2DF4D8}" type="parTrans" cxnId="{8DA417ED-9D4F-43B3-B703-B8DA6C92D0B1}">
      <dgm:prSet/>
      <dgm:spPr/>
      <dgm:t>
        <a:bodyPr/>
        <a:lstStyle/>
        <a:p>
          <a:endParaRPr lang="en-US"/>
        </a:p>
      </dgm:t>
    </dgm:pt>
    <dgm:pt modelId="{2BE1B0DE-5F70-4075-9E45-FB0817D9962E}" type="sibTrans" cxnId="{8DA417ED-9D4F-43B3-B703-B8DA6C92D0B1}">
      <dgm:prSet/>
      <dgm:spPr/>
      <dgm:t>
        <a:bodyPr/>
        <a:lstStyle/>
        <a:p>
          <a:endParaRPr lang="en-US"/>
        </a:p>
      </dgm:t>
    </dgm:pt>
    <dgm:pt modelId="{41CA8D37-7A5E-4193-BDC5-4DCE31303647}">
      <dgm:prSet custT="1"/>
      <dgm:spPr>
        <a:solidFill>
          <a:srgbClr val="FF0000"/>
        </a:solidFill>
      </dgm:spPr>
      <dgm:t>
        <a:bodyPr/>
        <a:lstStyle/>
        <a:p>
          <a:pPr rtl="0"/>
          <a:r>
            <a:rPr lang="fr-FR" sz="2000" b="1" dirty="0" smtClean="0"/>
            <a:t>L’annonce de l’évangile ne peut pas se réduire à chercher à mener l’homme au ciel comme si le monde n’existait</a:t>
          </a:r>
          <a:endParaRPr lang="en-US" sz="2000" b="1" dirty="0"/>
        </a:p>
      </dgm:t>
    </dgm:pt>
    <dgm:pt modelId="{1CC00EC2-B2D6-4F8A-A7BE-C610234E35B9}" type="parTrans" cxnId="{46DE53D7-7141-4B12-A8AB-B91BEB5EC7C0}">
      <dgm:prSet/>
      <dgm:spPr/>
      <dgm:t>
        <a:bodyPr/>
        <a:lstStyle/>
        <a:p>
          <a:endParaRPr lang="en-US"/>
        </a:p>
      </dgm:t>
    </dgm:pt>
    <dgm:pt modelId="{41AF1209-3A30-468E-9BDD-DEC50EB863B4}" type="sibTrans" cxnId="{46DE53D7-7141-4B12-A8AB-B91BEB5EC7C0}">
      <dgm:prSet/>
      <dgm:spPr/>
      <dgm:t>
        <a:bodyPr/>
        <a:lstStyle/>
        <a:p>
          <a:endParaRPr lang="en-US"/>
        </a:p>
      </dgm:t>
    </dgm:pt>
    <dgm:pt modelId="{65F1657D-7031-4757-B040-8DCF24A0B050}">
      <dgm:prSet custT="1"/>
      <dgm:spPr>
        <a:solidFill>
          <a:srgbClr val="002060"/>
        </a:solidFill>
      </dgm:spPr>
      <dgm:t>
        <a:bodyPr/>
        <a:lstStyle/>
        <a:p>
          <a:pPr rtl="0"/>
          <a:r>
            <a:rPr lang="fr-FR" sz="2000" b="1" dirty="0" smtClean="0"/>
            <a:t>La bonne nouvelle du salut consiste au  passage de la servitude, de l’absurdité et de la mort vers la liberté, la vérité et la vie en abondance</a:t>
          </a:r>
          <a:r>
            <a:rPr lang="fr-FR" sz="1600" dirty="0" smtClean="0"/>
            <a:t> </a:t>
          </a:r>
          <a:endParaRPr lang="en-US" sz="1600" dirty="0"/>
        </a:p>
      </dgm:t>
    </dgm:pt>
    <dgm:pt modelId="{78AABD63-76F4-4BDC-A309-C5C6EDE369EA}" type="parTrans" cxnId="{3DE130EB-4E8B-4302-81BA-C100A1168DE9}">
      <dgm:prSet/>
      <dgm:spPr/>
      <dgm:t>
        <a:bodyPr/>
        <a:lstStyle/>
        <a:p>
          <a:endParaRPr lang="en-US"/>
        </a:p>
      </dgm:t>
    </dgm:pt>
    <dgm:pt modelId="{9415A604-F1D9-495D-AC22-B15CB096B550}" type="sibTrans" cxnId="{3DE130EB-4E8B-4302-81BA-C100A1168DE9}">
      <dgm:prSet/>
      <dgm:spPr/>
      <dgm:t>
        <a:bodyPr/>
        <a:lstStyle/>
        <a:p>
          <a:endParaRPr lang="en-US"/>
        </a:p>
      </dgm:t>
    </dgm:pt>
    <dgm:pt modelId="{A93C73E1-B92E-4C32-99C5-DDCEFB88059C}" type="pres">
      <dgm:prSet presAssocID="{2C7823E2-154E-495F-812B-67EA76E9F055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EF0450E1-5692-4436-9FC9-F3C8BDDF76B1}" type="pres">
      <dgm:prSet presAssocID="{37A5FF6C-C290-4AC4-86BD-B587B93D5C8E}" presName="root1" presStyleCnt="0"/>
      <dgm:spPr/>
    </dgm:pt>
    <dgm:pt modelId="{D6B21E1C-EADD-4127-ADD6-E48A328889E8}" type="pres">
      <dgm:prSet presAssocID="{37A5FF6C-C290-4AC4-86BD-B587B93D5C8E}" presName="LevelOneTextNode" presStyleLbl="node0" presStyleIdx="0" presStyleCnt="1" custScaleX="15527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1FE95C4-8691-47B8-98D1-8FBCCF56AFA1}" type="pres">
      <dgm:prSet presAssocID="{37A5FF6C-C290-4AC4-86BD-B587B93D5C8E}" presName="level2hierChild" presStyleCnt="0"/>
      <dgm:spPr/>
    </dgm:pt>
    <dgm:pt modelId="{48618EDF-5006-49B0-8F10-43C68827924A}" type="pres">
      <dgm:prSet presAssocID="{1CC00EC2-B2D6-4F8A-A7BE-C610234E35B9}" presName="conn2-1" presStyleLbl="parChTrans1D2" presStyleIdx="0" presStyleCnt="2"/>
      <dgm:spPr/>
    </dgm:pt>
    <dgm:pt modelId="{1EEC8DD1-B32C-42A8-BD12-D98F141555B2}" type="pres">
      <dgm:prSet presAssocID="{1CC00EC2-B2D6-4F8A-A7BE-C610234E35B9}" presName="connTx" presStyleLbl="parChTrans1D2" presStyleIdx="0" presStyleCnt="2"/>
      <dgm:spPr/>
    </dgm:pt>
    <dgm:pt modelId="{554DB51A-5AA1-475F-AB00-C4FB1DF9AB65}" type="pres">
      <dgm:prSet presAssocID="{41CA8D37-7A5E-4193-BDC5-4DCE31303647}" presName="root2" presStyleCnt="0"/>
      <dgm:spPr/>
    </dgm:pt>
    <dgm:pt modelId="{AF251041-17E3-470D-9EF4-4B57D05361C8}" type="pres">
      <dgm:prSet presAssocID="{41CA8D37-7A5E-4193-BDC5-4DCE31303647}" presName="LevelTwoTextNode" presStyleLbl="node2" presStyleIdx="0" presStyleCnt="2" custScaleX="157165" custLinFactY="-13064" custLinFactNeighborX="-3154" custLinFactNeighborY="-100000">
        <dgm:presLayoutVars>
          <dgm:chPref val="3"/>
        </dgm:presLayoutVars>
      </dgm:prSet>
      <dgm:spPr/>
    </dgm:pt>
    <dgm:pt modelId="{73F21E07-6973-4F06-93D9-275EB3DB5385}" type="pres">
      <dgm:prSet presAssocID="{41CA8D37-7A5E-4193-BDC5-4DCE31303647}" presName="level3hierChild" presStyleCnt="0"/>
      <dgm:spPr/>
    </dgm:pt>
    <dgm:pt modelId="{3315A267-F19D-46D7-A4B6-756E35E8301C}" type="pres">
      <dgm:prSet presAssocID="{78AABD63-76F4-4BDC-A309-C5C6EDE369EA}" presName="conn2-1" presStyleLbl="parChTrans1D2" presStyleIdx="1" presStyleCnt="2"/>
      <dgm:spPr/>
    </dgm:pt>
    <dgm:pt modelId="{9C63A277-1167-4FB6-AF4B-BA602946C1E7}" type="pres">
      <dgm:prSet presAssocID="{78AABD63-76F4-4BDC-A309-C5C6EDE369EA}" presName="connTx" presStyleLbl="parChTrans1D2" presStyleIdx="1" presStyleCnt="2"/>
      <dgm:spPr/>
    </dgm:pt>
    <dgm:pt modelId="{F82FCB7D-3E9E-4FF5-9ECD-55E8B2F85C18}" type="pres">
      <dgm:prSet presAssocID="{65F1657D-7031-4757-B040-8DCF24A0B050}" presName="root2" presStyleCnt="0"/>
      <dgm:spPr/>
    </dgm:pt>
    <dgm:pt modelId="{DB685124-CF46-44B5-ADBD-2CCDA2369125}" type="pres">
      <dgm:prSet presAssocID="{65F1657D-7031-4757-B040-8DCF24A0B050}" presName="LevelTwoTextNode" presStyleLbl="node2" presStyleIdx="1" presStyleCnt="2" custScaleX="152591" custLinFactNeighborX="1430" custLinFactNeighborY="7772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B4EC710-6BEE-4E26-B64F-F3F2E786F08C}" type="pres">
      <dgm:prSet presAssocID="{65F1657D-7031-4757-B040-8DCF24A0B050}" presName="level3hierChild" presStyleCnt="0"/>
      <dgm:spPr/>
    </dgm:pt>
  </dgm:ptLst>
  <dgm:cxnLst>
    <dgm:cxn modelId="{0495D072-D8AA-4359-B2A3-7BC8EF37DD9E}" type="presOf" srcId="{65F1657D-7031-4757-B040-8DCF24A0B050}" destId="{DB685124-CF46-44B5-ADBD-2CCDA2369125}" srcOrd="0" destOrd="0" presId="urn:microsoft.com/office/officeart/2008/layout/HorizontalMultiLevelHierarchy"/>
    <dgm:cxn modelId="{CE248563-E980-4ED0-8936-350395F8614D}" type="presOf" srcId="{37A5FF6C-C290-4AC4-86BD-B587B93D5C8E}" destId="{D6B21E1C-EADD-4127-ADD6-E48A328889E8}" srcOrd="0" destOrd="0" presId="urn:microsoft.com/office/officeart/2008/layout/HorizontalMultiLevelHierarchy"/>
    <dgm:cxn modelId="{1B0C18E3-D0C0-4095-83AA-CAD2060649FE}" type="presOf" srcId="{78AABD63-76F4-4BDC-A309-C5C6EDE369EA}" destId="{3315A267-F19D-46D7-A4B6-756E35E8301C}" srcOrd="0" destOrd="0" presId="urn:microsoft.com/office/officeart/2008/layout/HorizontalMultiLevelHierarchy"/>
    <dgm:cxn modelId="{D63CD8C5-9123-44D6-9E37-6451F203BF70}" type="presOf" srcId="{1CC00EC2-B2D6-4F8A-A7BE-C610234E35B9}" destId="{48618EDF-5006-49B0-8F10-43C68827924A}" srcOrd="0" destOrd="0" presId="urn:microsoft.com/office/officeart/2008/layout/HorizontalMultiLevelHierarchy"/>
    <dgm:cxn modelId="{A949C6B5-5A21-4EB4-AEA1-0105DA968817}" type="presOf" srcId="{41CA8D37-7A5E-4193-BDC5-4DCE31303647}" destId="{AF251041-17E3-470D-9EF4-4B57D05361C8}" srcOrd="0" destOrd="0" presId="urn:microsoft.com/office/officeart/2008/layout/HorizontalMultiLevelHierarchy"/>
    <dgm:cxn modelId="{8DA417ED-9D4F-43B3-B703-B8DA6C92D0B1}" srcId="{2C7823E2-154E-495F-812B-67EA76E9F055}" destId="{37A5FF6C-C290-4AC4-86BD-B587B93D5C8E}" srcOrd="0" destOrd="0" parTransId="{7934F28E-C290-4630-BAE4-6644CC2DF4D8}" sibTransId="{2BE1B0DE-5F70-4075-9E45-FB0817D9962E}"/>
    <dgm:cxn modelId="{1001199B-62B2-4818-8200-EFB4FEEDC524}" type="presOf" srcId="{2C7823E2-154E-495F-812B-67EA76E9F055}" destId="{A93C73E1-B92E-4C32-99C5-DDCEFB88059C}" srcOrd="0" destOrd="0" presId="urn:microsoft.com/office/officeart/2008/layout/HorizontalMultiLevelHierarchy"/>
    <dgm:cxn modelId="{45434F25-9291-459D-B4B5-A5A202F1AD6C}" type="presOf" srcId="{78AABD63-76F4-4BDC-A309-C5C6EDE369EA}" destId="{9C63A277-1167-4FB6-AF4B-BA602946C1E7}" srcOrd="1" destOrd="0" presId="urn:microsoft.com/office/officeart/2008/layout/HorizontalMultiLevelHierarchy"/>
    <dgm:cxn modelId="{F38F317C-C1AF-47A4-AE60-678ED1FB6579}" type="presOf" srcId="{1CC00EC2-B2D6-4F8A-A7BE-C610234E35B9}" destId="{1EEC8DD1-B32C-42A8-BD12-D98F141555B2}" srcOrd="1" destOrd="0" presId="urn:microsoft.com/office/officeart/2008/layout/HorizontalMultiLevelHierarchy"/>
    <dgm:cxn modelId="{46DE53D7-7141-4B12-A8AB-B91BEB5EC7C0}" srcId="{37A5FF6C-C290-4AC4-86BD-B587B93D5C8E}" destId="{41CA8D37-7A5E-4193-BDC5-4DCE31303647}" srcOrd="0" destOrd="0" parTransId="{1CC00EC2-B2D6-4F8A-A7BE-C610234E35B9}" sibTransId="{41AF1209-3A30-468E-9BDD-DEC50EB863B4}"/>
    <dgm:cxn modelId="{3DE130EB-4E8B-4302-81BA-C100A1168DE9}" srcId="{37A5FF6C-C290-4AC4-86BD-B587B93D5C8E}" destId="{65F1657D-7031-4757-B040-8DCF24A0B050}" srcOrd="1" destOrd="0" parTransId="{78AABD63-76F4-4BDC-A309-C5C6EDE369EA}" sibTransId="{9415A604-F1D9-495D-AC22-B15CB096B550}"/>
    <dgm:cxn modelId="{E72F86DF-6F0E-4231-B894-79C47E5DF4C3}" type="presParOf" srcId="{A93C73E1-B92E-4C32-99C5-DDCEFB88059C}" destId="{EF0450E1-5692-4436-9FC9-F3C8BDDF76B1}" srcOrd="0" destOrd="0" presId="urn:microsoft.com/office/officeart/2008/layout/HorizontalMultiLevelHierarchy"/>
    <dgm:cxn modelId="{E093A60D-6797-41D6-81EA-EF2C8EAF5B41}" type="presParOf" srcId="{EF0450E1-5692-4436-9FC9-F3C8BDDF76B1}" destId="{D6B21E1C-EADD-4127-ADD6-E48A328889E8}" srcOrd="0" destOrd="0" presId="urn:microsoft.com/office/officeart/2008/layout/HorizontalMultiLevelHierarchy"/>
    <dgm:cxn modelId="{6FCD188B-4F32-4D5F-AA47-09F9CA592FE8}" type="presParOf" srcId="{EF0450E1-5692-4436-9FC9-F3C8BDDF76B1}" destId="{B1FE95C4-8691-47B8-98D1-8FBCCF56AFA1}" srcOrd="1" destOrd="0" presId="urn:microsoft.com/office/officeart/2008/layout/HorizontalMultiLevelHierarchy"/>
    <dgm:cxn modelId="{0116C75A-E2F6-4930-B684-BBACA07BCA26}" type="presParOf" srcId="{B1FE95C4-8691-47B8-98D1-8FBCCF56AFA1}" destId="{48618EDF-5006-49B0-8F10-43C68827924A}" srcOrd="0" destOrd="0" presId="urn:microsoft.com/office/officeart/2008/layout/HorizontalMultiLevelHierarchy"/>
    <dgm:cxn modelId="{42ECBC1C-9761-46E1-A124-8DACE67D331C}" type="presParOf" srcId="{48618EDF-5006-49B0-8F10-43C68827924A}" destId="{1EEC8DD1-B32C-42A8-BD12-D98F141555B2}" srcOrd="0" destOrd="0" presId="urn:microsoft.com/office/officeart/2008/layout/HorizontalMultiLevelHierarchy"/>
    <dgm:cxn modelId="{F0443366-BE68-45B6-B2ED-8360FA1EE797}" type="presParOf" srcId="{B1FE95C4-8691-47B8-98D1-8FBCCF56AFA1}" destId="{554DB51A-5AA1-475F-AB00-C4FB1DF9AB65}" srcOrd="1" destOrd="0" presId="urn:microsoft.com/office/officeart/2008/layout/HorizontalMultiLevelHierarchy"/>
    <dgm:cxn modelId="{39C70C08-1EAC-4017-B16D-DC390FC74E83}" type="presParOf" srcId="{554DB51A-5AA1-475F-AB00-C4FB1DF9AB65}" destId="{AF251041-17E3-470D-9EF4-4B57D05361C8}" srcOrd="0" destOrd="0" presId="urn:microsoft.com/office/officeart/2008/layout/HorizontalMultiLevelHierarchy"/>
    <dgm:cxn modelId="{F30AD61E-5E42-4528-A72E-FCE01A12EE00}" type="presParOf" srcId="{554DB51A-5AA1-475F-AB00-C4FB1DF9AB65}" destId="{73F21E07-6973-4F06-93D9-275EB3DB5385}" srcOrd="1" destOrd="0" presId="urn:microsoft.com/office/officeart/2008/layout/HorizontalMultiLevelHierarchy"/>
    <dgm:cxn modelId="{CDED263A-A6A1-4662-8C1F-89B7AF529528}" type="presParOf" srcId="{B1FE95C4-8691-47B8-98D1-8FBCCF56AFA1}" destId="{3315A267-F19D-46D7-A4B6-756E35E8301C}" srcOrd="2" destOrd="0" presId="urn:microsoft.com/office/officeart/2008/layout/HorizontalMultiLevelHierarchy"/>
    <dgm:cxn modelId="{E53A93F6-CCAE-40D7-BB6D-73C621BA2386}" type="presParOf" srcId="{3315A267-F19D-46D7-A4B6-756E35E8301C}" destId="{9C63A277-1167-4FB6-AF4B-BA602946C1E7}" srcOrd="0" destOrd="0" presId="urn:microsoft.com/office/officeart/2008/layout/HorizontalMultiLevelHierarchy"/>
    <dgm:cxn modelId="{24E3B237-3672-4EE8-B86F-D0D801F729E8}" type="presParOf" srcId="{B1FE95C4-8691-47B8-98D1-8FBCCF56AFA1}" destId="{F82FCB7D-3E9E-4FF5-9ECD-55E8B2F85C18}" srcOrd="3" destOrd="0" presId="urn:microsoft.com/office/officeart/2008/layout/HorizontalMultiLevelHierarchy"/>
    <dgm:cxn modelId="{3BD92C2A-C725-4263-9914-B1FA58FCBBCA}" type="presParOf" srcId="{F82FCB7D-3E9E-4FF5-9ECD-55E8B2F85C18}" destId="{DB685124-CF46-44B5-ADBD-2CCDA2369125}" srcOrd="0" destOrd="0" presId="urn:microsoft.com/office/officeart/2008/layout/HorizontalMultiLevelHierarchy"/>
    <dgm:cxn modelId="{31929480-2CC3-49B6-93C2-9D675F1E8A5C}" type="presParOf" srcId="{F82FCB7D-3E9E-4FF5-9ECD-55E8B2F85C18}" destId="{7B4EC710-6BEE-4E26-B64F-F3F2E786F08C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15A267-F19D-46D7-A4B6-756E35E8301C}">
      <dsp:nvSpPr>
        <dsp:cNvPr id="0" name=""/>
        <dsp:cNvSpPr/>
      </dsp:nvSpPr>
      <dsp:spPr>
        <a:xfrm>
          <a:off x="1999308" y="2667000"/>
          <a:ext cx="710974" cy="14183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55487" y="0"/>
              </a:lnTo>
              <a:lnTo>
                <a:pt x="355487" y="1418360"/>
              </a:lnTo>
              <a:lnTo>
                <a:pt x="710974" y="1418360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315130" y="3336515"/>
        <a:ext cx="79328" cy="79328"/>
      </dsp:txXfrm>
    </dsp:sp>
    <dsp:sp modelId="{48618EDF-5006-49B0-8F10-43C68827924A}">
      <dsp:nvSpPr>
        <dsp:cNvPr id="0" name=""/>
        <dsp:cNvSpPr/>
      </dsp:nvSpPr>
      <dsp:spPr>
        <a:xfrm>
          <a:off x="1999308" y="891202"/>
          <a:ext cx="558892" cy="1775797"/>
        </a:xfrm>
        <a:custGeom>
          <a:avLst/>
          <a:gdLst/>
          <a:ahLst/>
          <a:cxnLst/>
          <a:rect l="0" t="0" r="0" b="0"/>
          <a:pathLst>
            <a:path>
              <a:moveTo>
                <a:pt x="0" y="1775797"/>
              </a:moveTo>
              <a:lnTo>
                <a:pt x="279446" y="1775797"/>
              </a:lnTo>
              <a:lnTo>
                <a:pt x="279446" y="0"/>
              </a:lnTo>
              <a:lnTo>
                <a:pt x="558892" y="0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>
        <a:off x="2232212" y="1732559"/>
        <a:ext cx="93083" cy="93083"/>
      </dsp:txXfrm>
    </dsp:sp>
    <dsp:sp modelId="{D6B21E1C-EADD-4127-ADD6-E48A328889E8}">
      <dsp:nvSpPr>
        <dsp:cNvPr id="0" name=""/>
        <dsp:cNvSpPr/>
      </dsp:nvSpPr>
      <dsp:spPr>
        <a:xfrm rot="16200000">
          <a:off x="-1447759" y="1881726"/>
          <a:ext cx="5323587" cy="1570547"/>
        </a:xfrm>
        <a:prstGeom prst="rect">
          <a:avLst/>
        </a:prstGeom>
        <a:solidFill>
          <a:schemeClr val="tx1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6500" b="1" kern="1200" smtClean="0"/>
            <a:t>Enjeu</a:t>
          </a:r>
          <a:endParaRPr lang="en-US" sz="6500" kern="1200" dirty="0"/>
        </a:p>
      </dsp:txBody>
      <dsp:txXfrm>
        <a:off x="-1447759" y="1881726"/>
        <a:ext cx="5323587" cy="1570547"/>
      </dsp:txXfrm>
    </dsp:sp>
    <dsp:sp modelId="{AF251041-17E3-470D-9EF4-4B57D05361C8}">
      <dsp:nvSpPr>
        <dsp:cNvPr id="0" name=""/>
        <dsp:cNvSpPr/>
      </dsp:nvSpPr>
      <dsp:spPr>
        <a:xfrm>
          <a:off x="2558201" y="385461"/>
          <a:ext cx="5214199" cy="1011481"/>
        </a:xfrm>
        <a:prstGeom prst="rect">
          <a:avLst/>
        </a:prstGeom>
        <a:solidFill>
          <a:srgbClr val="FF000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 smtClean="0"/>
            <a:t>L’annonce de l’évangile ne peut pas se réduire à chercher à mener l’homme au ciel comme si le monde n’existait</a:t>
          </a:r>
          <a:endParaRPr lang="en-US" sz="2000" b="1" kern="1200" dirty="0"/>
        </a:p>
      </dsp:txBody>
      <dsp:txXfrm>
        <a:off x="2558201" y="385461"/>
        <a:ext cx="5214199" cy="1011481"/>
      </dsp:txXfrm>
    </dsp:sp>
    <dsp:sp modelId="{DB685124-CF46-44B5-ADBD-2CCDA2369125}">
      <dsp:nvSpPr>
        <dsp:cNvPr id="0" name=""/>
        <dsp:cNvSpPr/>
      </dsp:nvSpPr>
      <dsp:spPr>
        <a:xfrm>
          <a:off x="2710282" y="3579619"/>
          <a:ext cx="5062449" cy="1011481"/>
        </a:xfrm>
        <a:prstGeom prst="rect">
          <a:avLst/>
        </a:prstGeom>
        <a:solidFill>
          <a:srgbClr val="002060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 smtClean="0"/>
            <a:t>La bonne nouvelle du salut consiste au  passage de la servitude, de l’absurdité et de la mort vers la liberté, la vérité et la vie en abondance</a:t>
          </a:r>
          <a:r>
            <a:rPr lang="fr-FR" sz="1600" kern="1200" dirty="0" smtClean="0"/>
            <a:t> </a:t>
          </a:r>
          <a:endParaRPr lang="en-US" sz="1600" kern="1200" dirty="0"/>
        </a:p>
      </dsp:txBody>
      <dsp:txXfrm>
        <a:off x="2710282" y="3579619"/>
        <a:ext cx="5062449" cy="10114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9C20BA-3B0F-4C38-8D7B-27CA392BD45C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81A81B-AF9A-49F1-B684-75B618BEFE3B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74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1A81B-AF9A-49F1-B684-75B618BEFE3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0710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1A81B-AF9A-49F1-B684-75B618BEFE3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0710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1A81B-AF9A-49F1-B684-75B618BEFE3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0710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1A81B-AF9A-49F1-B684-75B618BEFE3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0710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1A81B-AF9A-49F1-B684-75B618BEFE3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0710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1A81B-AF9A-49F1-B684-75B618BEFE3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0710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1A81B-AF9A-49F1-B684-75B618BEFE3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0710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1A81B-AF9A-49F1-B684-75B618BEFE3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0710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81A81B-AF9A-49F1-B684-75B618BEFE3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0710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3FFB1-0BD8-4E46-B714-50B8B2902EC1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8447C-E423-4D84-8D46-9F9A97DD803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796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3FFB1-0BD8-4E46-B714-50B8B2902EC1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8447C-E423-4D84-8D46-9F9A97DD803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0713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3FFB1-0BD8-4E46-B714-50B8B2902EC1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8447C-E423-4D84-8D46-9F9A97DD803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639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3FFB1-0BD8-4E46-B714-50B8B2902EC1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8447C-E423-4D84-8D46-9F9A97DD803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404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3FFB1-0BD8-4E46-B714-50B8B2902EC1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8447C-E423-4D84-8D46-9F9A97DD803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611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3FFB1-0BD8-4E46-B714-50B8B2902EC1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8447C-E423-4D84-8D46-9F9A97DD803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7725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3FFB1-0BD8-4E46-B714-50B8B2902EC1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8447C-E423-4D84-8D46-9F9A97DD803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758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3FFB1-0BD8-4E46-B714-50B8B2902EC1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8447C-E423-4D84-8D46-9F9A97DD803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475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3FFB1-0BD8-4E46-B714-50B8B2902EC1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8447C-E423-4D84-8D46-9F9A97DD803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452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3FFB1-0BD8-4E46-B714-50B8B2902EC1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8447C-E423-4D84-8D46-9F9A97DD803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726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83FFB1-0BD8-4E46-B714-50B8B2902EC1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B8447C-E423-4D84-8D46-9F9A97DD803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113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83FFB1-0BD8-4E46-B714-50B8B2902EC1}" type="datetimeFigureOut">
              <a:rPr lang="en-US" smtClean="0"/>
              <a:t>9/16/2016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B8447C-E423-4D84-8D46-9F9A97DD803A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754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#_ftnref1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>
                <a:latin typeface="Bernard MT Condensed" pitchFamily="18" charset="0"/>
              </a:rPr>
              <a:t>Une</a:t>
            </a:r>
            <a:r>
              <a:rPr lang="en-US" dirty="0" smtClean="0">
                <a:latin typeface="Bernard MT Condensed" pitchFamily="18" charset="0"/>
              </a:rPr>
              <a:t> Vision </a:t>
            </a:r>
            <a:r>
              <a:rPr lang="en-US" dirty="0" err="1" smtClean="0">
                <a:latin typeface="Bernard MT Condensed" pitchFamily="18" charset="0"/>
              </a:rPr>
              <a:t>Biblique</a:t>
            </a:r>
            <a:r>
              <a:rPr lang="en-US" dirty="0" smtClean="0">
                <a:latin typeface="Bernard MT Condensed" pitchFamily="18" charset="0"/>
              </a:rPr>
              <a:t> du D</a:t>
            </a:r>
            <a:r>
              <a:rPr lang="fr-FR" dirty="0" err="1" smtClean="0">
                <a:latin typeface="Bernard MT Condensed" pitchFamily="18" charset="0"/>
              </a:rPr>
              <a:t>éveloppement</a:t>
            </a:r>
            <a:endParaRPr lang="en-US" dirty="0">
              <a:latin typeface="Bernard MT Condensed" pitchFamily="18" charset="0"/>
            </a:endParaRPr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fr-FR" dirty="0" smtClean="0">
                <a:latin typeface="Arial Rounded MT Bold" pitchFamily="34" charset="0"/>
              </a:rPr>
              <a:t>Jésus  &amp; le projet de libération économique des pauvres</a:t>
            </a:r>
          </a:p>
          <a:p>
            <a:pPr marL="0" lvl="0" indent="0" algn="ctr">
              <a:buNone/>
            </a:pPr>
            <a:endParaRPr lang="fr-FR" sz="1600" dirty="0" smtClean="0">
              <a:solidFill>
                <a:prstClr val="black">
                  <a:lumMod val="95000"/>
                  <a:lumOff val="5000"/>
                </a:prstClr>
              </a:solidFill>
              <a:latin typeface="Arial Black" pitchFamily="34" charset="0"/>
            </a:endParaRPr>
          </a:p>
          <a:p>
            <a:pPr marL="0" lvl="0" indent="0" algn="ctr">
              <a:buNone/>
            </a:pPr>
            <a:r>
              <a:rPr lang="fr-FR" sz="16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Arial Black" pitchFamily="34" charset="0"/>
              </a:rPr>
              <a:t>Par </a:t>
            </a:r>
            <a:endParaRPr lang="fr-FR" sz="1600" dirty="0">
              <a:solidFill>
                <a:prstClr val="black">
                  <a:lumMod val="95000"/>
                  <a:lumOff val="5000"/>
                </a:prstClr>
              </a:solidFill>
              <a:latin typeface="Arial Black" pitchFamily="34" charset="0"/>
            </a:endParaRPr>
          </a:p>
          <a:p>
            <a:pPr marL="0" lvl="0" indent="0" algn="ctr">
              <a:buNone/>
            </a:pPr>
            <a:r>
              <a:rPr lang="fr-FR" sz="2200" dirty="0">
                <a:solidFill>
                  <a:prstClr val="black">
                    <a:lumMod val="95000"/>
                    <a:lumOff val="5000"/>
                  </a:prstClr>
                </a:solidFill>
                <a:latin typeface="Arial Black" pitchFamily="34" charset="0"/>
              </a:rPr>
              <a:t>Symphorien </a:t>
            </a:r>
            <a:r>
              <a:rPr lang="fr-FR" sz="2200" dirty="0" err="1">
                <a:solidFill>
                  <a:prstClr val="black">
                    <a:lumMod val="95000"/>
                    <a:lumOff val="5000"/>
                  </a:prstClr>
                </a:solidFill>
                <a:latin typeface="Arial Black" pitchFamily="34" charset="0"/>
              </a:rPr>
              <a:t>Ntibagirirwa</a:t>
            </a:r>
            <a:endParaRPr lang="fr-FR" sz="2200" dirty="0">
              <a:solidFill>
                <a:prstClr val="black">
                  <a:lumMod val="95000"/>
                  <a:lumOff val="5000"/>
                </a:prstClr>
              </a:solidFill>
              <a:latin typeface="Arial Black" pitchFamily="34" charset="0"/>
            </a:endParaRPr>
          </a:p>
          <a:p>
            <a:pPr marL="0" lvl="0" indent="0" algn="ctr">
              <a:buNone/>
            </a:pPr>
            <a:endParaRPr lang="fr-FR" sz="1000" dirty="0">
              <a:solidFill>
                <a:prstClr val="black">
                  <a:tint val="75000"/>
                </a:prstClr>
              </a:solidFill>
            </a:endParaRPr>
          </a:p>
          <a:p>
            <a:pPr marL="0" lvl="0" indent="0" algn="ctr">
              <a:buNone/>
            </a:pPr>
            <a:endParaRPr lang="fr-FR" sz="1000" dirty="0">
              <a:solidFill>
                <a:prstClr val="black">
                  <a:tint val="75000"/>
                </a:prstClr>
              </a:solidFill>
            </a:endParaRPr>
          </a:p>
          <a:p>
            <a:pPr marL="0" lvl="0" indent="0" algn="ctr">
              <a:buNone/>
            </a:pPr>
            <a:endParaRPr lang="fr-FR" sz="1000" dirty="0">
              <a:solidFill>
                <a:prstClr val="black">
                  <a:tint val="75000"/>
                </a:prstClr>
              </a:solidFill>
            </a:endParaRPr>
          </a:p>
          <a:p>
            <a:pPr marL="0" lvl="0" indent="0" algn="ctr">
              <a:buNone/>
            </a:pPr>
            <a:endParaRPr lang="fr-FR" sz="1000" dirty="0">
              <a:solidFill>
                <a:prstClr val="black">
                  <a:tint val="75000"/>
                </a:prstClr>
              </a:solidFill>
            </a:endParaRPr>
          </a:p>
          <a:p>
            <a:pPr marL="0" lvl="0" indent="0" algn="ctr">
              <a:buNone/>
            </a:pPr>
            <a:endParaRPr lang="fr-FR" sz="1000" dirty="0">
              <a:solidFill>
                <a:prstClr val="black">
                  <a:tint val="75000"/>
                </a:prstClr>
              </a:solidFill>
            </a:endParaRPr>
          </a:p>
          <a:p>
            <a:pPr marL="0" lvl="0" indent="0" algn="ctr">
              <a:buNone/>
            </a:pPr>
            <a:endParaRPr lang="fr-FR" sz="1000" dirty="0">
              <a:solidFill>
                <a:prstClr val="black">
                  <a:tint val="75000"/>
                </a:prstClr>
              </a:solidFill>
            </a:endParaRPr>
          </a:p>
          <a:p>
            <a:pPr marL="0" lvl="0" indent="0" algn="ctr">
              <a:buNone/>
            </a:pPr>
            <a:endParaRPr lang="fr-FR" sz="1900" dirty="0">
              <a:solidFill>
                <a:srgbClr val="FF0000"/>
              </a:solidFill>
              <a:latin typeface="Arial Rounded MT Bold" pitchFamily="34" charset="0"/>
            </a:endParaRPr>
          </a:p>
          <a:p>
            <a:pPr marL="0" lvl="0" indent="0" algn="ctr">
              <a:buNone/>
            </a:pPr>
            <a:endParaRPr lang="fr-FR" sz="1900" dirty="0">
              <a:solidFill>
                <a:srgbClr val="FF0000"/>
              </a:solidFill>
              <a:latin typeface="Arial Rounded MT Bold" pitchFamily="34" charset="0"/>
            </a:endParaRPr>
          </a:p>
          <a:p>
            <a:pPr marL="0" lvl="0" indent="0" algn="ctr">
              <a:buNone/>
            </a:pPr>
            <a:endParaRPr lang="fr-FR" sz="1900" dirty="0">
              <a:solidFill>
                <a:srgbClr val="FF0000"/>
              </a:solidFill>
              <a:latin typeface="Arial Rounded MT Bold" pitchFamily="34" charset="0"/>
            </a:endParaRPr>
          </a:p>
          <a:p>
            <a:pPr marL="0" lvl="0" indent="0" algn="ctr">
              <a:buNone/>
            </a:pPr>
            <a:r>
              <a:rPr lang="fr-FR" sz="1900" dirty="0">
                <a:solidFill>
                  <a:srgbClr val="FF0000"/>
                </a:solidFill>
                <a:latin typeface="Arial Rounded MT Bold" pitchFamily="34" charset="0"/>
              </a:rPr>
              <a:t>Institut de Développement </a:t>
            </a:r>
          </a:p>
          <a:p>
            <a:pPr marL="0" lvl="0" indent="0" algn="ctr">
              <a:buNone/>
            </a:pPr>
            <a:r>
              <a:rPr lang="fr-FR" sz="1900" dirty="0">
                <a:solidFill>
                  <a:srgbClr val="FF0000"/>
                </a:solidFill>
                <a:latin typeface="Arial Rounded MT Bold" pitchFamily="34" charset="0"/>
              </a:rPr>
              <a:t>et d’Ethique Economique </a:t>
            </a:r>
          </a:p>
          <a:p>
            <a:pPr marL="0" lvl="0" indent="0" algn="ctr">
              <a:buNone/>
            </a:pPr>
            <a:r>
              <a:rPr lang="fr-FR" sz="1900" dirty="0">
                <a:solidFill>
                  <a:srgbClr val="FF0000"/>
                </a:solidFill>
                <a:latin typeface="Arial Rounded MT Bold" pitchFamily="34" charset="0"/>
              </a:rPr>
              <a:t>IDEE</a:t>
            </a:r>
            <a:endParaRPr lang="en-US" sz="1900" dirty="0">
              <a:solidFill>
                <a:srgbClr val="FF0000"/>
              </a:solidFill>
              <a:latin typeface="Arial Rounded MT Bold" pitchFamily="34" charset="0"/>
            </a:endParaRPr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1026" name="Picture 2" descr="C:\Users\SYMPHORIEN\Desktop\IDEE Logo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429000"/>
            <a:ext cx="44958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25766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err="1">
                <a:solidFill>
                  <a:prstClr val="black"/>
                </a:solidFill>
                <a:latin typeface="Bernard MT Condensed" pitchFamily="18" charset="0"/>
              </a:rPr>
              <a:t>Une</a:t>
            </a:r>
            <a:r>
              <a:rPr lang="en-US" sz="4000" dirty="0">
                <a:solidFill>
                  <a:prstClr val="black"/>
                </a:solidFill>
                <a:latin typeface="Bernard MT Condensed" pitchFamily="18" charset="0"/>
              </a:rPr>
              <a:t> Vision </a:t>
            </a:r>
            <a:r>
              <a:rPr lang="en-US" sz="4000" dirty="0" err="1">
                <a:solidFill>
                  <a:prstClr val="black"/>
                </a:solidFill>
                <a:latin typeface="Bernard MT Condensed" pitchFamily="18" charset="0"/>
              </a:rPr>
              <a:t>Biblique</a:t>
            </a:r>
            <a:r>
              <a:rPr lang="en-US" sz="4000" dirty="0">
                <a:solidFill>
                  <a:prstClr val="black"/>
                </a:solidFill>
                <a:latin typeface="Bernard MT Condensed" pitchFamily="18" charset="0"/>
              </a:rPr>
              <a:t> du D</a:t>
            </a:r>
            <a:r>
              <a:rPr lang="fr-FR" sz="4000" dirty="0" err="1">
                <a:solidFill>
                  <a:prstClr val="black"/>
                </a:solidFill>
                <a:latin typeface="Bernard MT Condensed" pitchFamily="18" charset="0"/>
              </a:rPr>
              <a:t>éveloppement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 smtClean="0"/>
              <a:t>Plan</a:t>
            </a:r>
            <a:endParaRPr lang="fr-FR" b="1" dirty="0" smtClean="0"/>
          </a:p>
          <a:p>
            <a:pPr lvl="1">
              <a:buBlip>
                <a:blip r:embed="rId2"/>
              </a:buBlip>
            </a:pPr>
            <a:r>
              <a:rPr lang="fr-FR" b="1" dirty="0" smtClean="0"/>
              <a:t> La question du développement et la religion</a:t>
            </a:r>
          </a:p>
          <a:p>
            <a:pPr marL="457200" lvl="1" indent="0">
              <a:buNone/>
            </a:pPr>
            <a:endParaRPr lang="fr-FR" b="1" dirty="0" smtClean="0"/>
          </a:p>
          <a:p>
            <a:pPr lvl="1">
              <a:buBlip>
                <a:blip r:embed="rId2"/>
              </a:buBlip>
            </a:pPr>
            <a:r>
              <a:rPr lang="fr-FR" b="1" dirty="0" smtClean="0"/>
              <a:t> Les fondements bibliques du développement</a:t>
            </a:r>
          </a:p>
          <a:p>
            <a:pPr marL="457200" lvl="1" indent="0">
              <a:buNone/>
            </a:pPr>
            <a:endParaRPr lang="fr-FR" b="1" dirty="0" smtClean="0"/>
          </a:p>
          <a:p>
            <a:pPr lvl="1">
              <a:buBlip>
                <a:blip r:embed="rId2"/>
              </a:buBlip>
            </a:pPr>
            <a:r>
              <a:rPr lang="fr-FR" b="1" dirty="0" smtClean="0"/>
              <a:t> Jésus et la libération économique de pauvres</a:t>
            </a:r>
          </a:p>
          <a:p>
            <a:pPr marL="457200" lvl="1" indent="0">
              <a:buNone/>
            </a:pPr>
            <a:endParaRPr lang="fr-FR" b="1" dirty="0" smtClean="0"/>
          </a:p>
          <a:p>
            <a:pPr lvl="1">
              <a:buBlip>
                <a:blip r:embed="rId2"/>
              </a:buBlip>
            </a:pPr>
            <a:r>
              <a:rPr lang="fr-FR" b="1" dirty="0" smtClean="0"/>
              <a:t> Conclusion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7423241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>
                <a:latin typeface="Bernard MT Condensed" pitchFamily="18" charset="0"/>
              </a:rPr>
              <a:t>Une</a:t>
            </a:r>
            <a:r>
              <a:rPr lang="en-US" dirty="0" smtClean="0">
                <a:latin typeface="Bernard MT Condensed" pitchFamily="18" charset="0"/>
              </a:rPr>
              <a:t> Vision </a:t>
            </a:r>
            <a:r>
              <a:rPr lang="en-US" dirty="0" err="1" smtClean="0">
                <a:latin typeface="Bernard MT Condensed" pitchFamily="18" charset="0"/>
              </a:rPr>
              <a:t>Biblique</a:t>
            </a:r>
            <a:r>
              <a:rPr lang="en-US" dirty="0" smtClean="0">
                <a:latin typeface="Bernard MT Condensed" pitchFamily="18" charset="0"/>
              </a:rPr>
              <a:t> du D</a:t>
            </a:r>
            <a:r>
              <a:rPr lang="fr-FR" dirty="0" err="1" smtClean="0">
                <a:latin typeface="Bernard MT Condensed" pitchFamily="18" charset="0"/>
              </a:rPr>
              <a:t>éveloppement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/>
          <a:lstStyle/>
          <a:p>
            <a:pPr>
              <a:buBlip>
                <a:blip r:embed="rId2"/>
              </a:buBlip>
            </a:pPr>
            <a:r>
              <a:rPr lang="fr-FR" dirty="0" smtClean="0"/>
              <a:t>Développement:</a:t>
            </a:r>
          </a:p>
          <a:p>
            <a:pPr marL="0" indent="0">
              <a:buNone/>
            </a:pPr>
            <a:endParaRPr lang="fr-FR" dirty="0" smtClean="0"/>
          </a:p>
          <a:p>
            <a:pPr lvl="1">
              <a:buBlip>
                <a:blip r:embed="rId2"/>
              </a:buBlip>
            </a:pPr>
            <a:r>
              <a:rPr lang="fr-FR" dirty="0" smtClean="0"/>
              <a:t> Amélioration </a:t>
            </a:r>
            <a:r>
              <a:rPr lang="fr-FR" dirty="0"/>
              <a:t>de la qualité de la </a:t>
            </a:r>
            <a:r>
              <a:rPr lang="fr-FR" dirty="0" smtClean="0"/>
              <a:t>vie: Passage des conditions moins humaines aux conditions plus humaines, en triomphant des difficultés</a:t>
            </a:r>
          </a:p>
          <a:p>
            <a:pPr marL="457200" lvl="1" indent="0">
              <a:buNone/>
            </a:pPr>
            <a:endParaRPr lang="fr-FR" dirty="0" smtClean="0"/>
          </a:p>
          <a:p>
            <a:pPr lvl="1">
              <a:buBlip>
                <a:blip r:embed="rId2"/>
              </a:buBlip>
            </a:pPr>
            <a:r>
              <a:rPr lang="fr-FR" dirty="0"/>
              <a:t> </a:t>
            </a:r>
            <a:r>
              <a:rPr lang="fr-FR" dirty="0" smtClean="0"/>
              <a:t>Tout homme et tout l’homme: Intégral</a:t>
            </a:r>
            <a:r>
              <a:rPr lang="fr-FR" dirty="0" smtClean="0"/>
              <a:t> (PP, 42, CV, 8)</a:t>
            </a:r>
            <a:endParaRPr lang="fr-FR" dirty="0" smtClean="0"/>
          </a:p>
          <a:p>
            <a:pPr lvl="1">
              <a:buBlip>
                <a:blip r:embed="rId2"/>
              </a:buBlip>
            </a:pPr>
            <a:endParaRPr lang="fr-FR" dirty="0" smtClean="0"/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3868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>
                <a:latin typeface="Bernard MT Condensed" pitchFamily="18" charset="0"/>
              </a:rPr>
              <a:t>Une</a:t>
            </a:r>
            <a:r>
              <a:rPr lang="en-US" dirty="0" smtClean="0">
                <a:latin typeface="Bernard MT Condensed" pitchFamily="18" charset="0"/>
              </a:rPr>
              <a:t> Vision </a:t>
            </a:r>
            <a:r>
              <a:rPr lang="en-US" dirty="0" err="1" smtClean="0">
                <a:latin typeface="Bernard MT Condensed" pitchFamily="18" charset="0"/>
              </a:rPr>
              <a:t>Biblique</a:t>
            </a:r>
            <a:r>
              <a:rPr lang="en-US" dirty="0" smtClean="0">
                <a:latin typeface="Bernard MT Condensed" pitchFamily="18" charset="0"/>
              </a:rPr>
              <a:t> du D</a:t>
            </a:r>
            <a:r>
              <a:rPr lang="fr-FR" dirty="0" err="1" smtClean="0">
                <a:latin typeface="Bernard MT Condensed" pitchFamily="18" charset="0"/>
              </a:rPr>
              <a:t>éveloppement</a:t>
            </a:r>
            <a:r>
              <a:rPr lang="fr-FR" dirty="0" smtClean="0">
                <a:latin typeface="Bernard MT Condensed" pitchFamily="18" charset="0"/>
              </a:rPr>
              <a:t/>
            </a:r>
            <a:br>
              <a:rPr lang="fr-FR" dirty="0" smtClean="0">
                <a:latin typeface="Bernard MT Condensed" pitchFamily="18" charset="0"/>
              </a:rPr>
            </a:br>
            <a:endParaRPr lang="en-US" dirty="0"/>
          </a:p>
        </p:txBody>
      </p:sp>
      <p:graphicFrame>
        <p:nvGraphicFramePr>
          <p:cNvPr id="8" name="Espace réservé du contenu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78101869"/>
              </p:ext>
            </p:extLst>
          </p:nvPr>
        </p:nvGraphicFramePr>
        <p:xfrm>
          <a:off x="381000" y="1219204"/>
          <a:ext cx="8305799" cy="5052060"/>
        </p:xfrm>
        <a:graphic>
          <a:graphicData uri="http://schemas.openxmlformats.org/drawingml/2006/table">
            <a:tbl>
              <a:tblPr firstRow="1" firstCol="1" bandRow="1"/>
              <a:tblGrid>
                <a:gridCol w="1607574"/>
                <a:gridCol w="1148267"/>
                <a:gridCol w="1818090"/>
                <a:gridCol w="1913778"/>
                <a:gridCol w="1818090"/>
              </a:tblGrid>
              <a:tr h="12572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FFFFFF"/>
                          </a:solidFill>
                          <a:effectLst/>
                          <a:latin typeface="Arial Rounded MT Bold" pitchFamily="34" charset="0"/>
                          <a:ea typeface="Calibri"/>
                          <a:cs typeface="Times New Roman"/>
                        </a:rPr>
                        <a:t>Pays de religion</a:t>
                      </a:r>
                      <a:endParaRPr lang="en-US" sz="1400" dirty="0">
                        <a:solidFill>
                          <a:srgbClr val="FFFFFF"/>
                        </a:solidFill>
                        <a:effectLst/>
                        <a:latin typeface="Arial Rounded MT Bol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400" b="1" dirty="0" err="1">
                          <a:solidFill>
                            <a:srgbClr val="FFFFFF"/>
                          </a:solidFill>
                          <a:effectLst/>
                          <a:latin typeface="Arial Rounded MT Bold" pitchFamily="34" charset="0"/>
                          <a:ea typeface="Calibri"/>
                          <a:cs typeface="Times New Roman"/>
                        </a:rPr>
                        <a:t>N</a:t>
                      </a:r>
                      <a:r>
                        <a:rPr lang="fr-FR" sz="1400" dirty="0" err="1">
                          <a:solidFill>
                            <a:srgbClr val="FFFFFF"/>
                          </a:solidFill>
                          <a:effectLst/>
                          <a:latin typeface="Arial Rounded MT Bold" pitchFamily="34" charset="0"/>
                          <a:ea typeface="Calibri"/>
                          <a:cs typeface="Times New Roman"/>
                        </a:rPr>
                        <a:t>bre</a:t>
                      </a:r>
                      <a:r>
                        <a:rPr lang="fr-FR" sz="1400" b="1" dirty="0">
                          <a:solidFill>
                            <a:srgbClr val="FFFFFF"/>
                          </a:solidFill>
                          <a:effectLst/>
                          <a:latin typeface="Arial Rounded MT Bold" pitchFamily="34" charset="0"/>
                          <a:ea typeface="Calibri"/>
                          <a:cs typeface="Times New Roman"/>
                        </a:rPr>
                        <a:t> de pays</a:t>
                      </a:r>
                      <a:endParaRPr lang="en-US" sz="1400" dirty="0">
                        <a:solidFill>
                          <a:srgbClr val="FFFFFF"/>
                        </a:solidFill>
                        <a:effectLst/>
                        <a:latin typeface="Arial Rounded MT Bol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400" b="1" dirty="0" smtClean="0">
                          <a:solidFill>
                            <a:srgbClr val="FFFFFF"/>
                          </a:solidFill>
                          <a:effectLst/>
                          <a:latin typeface="Arial Rounded MT Bold" pitchFamily="34" charset="0"/>
                          <a:ea typeface="Calibri"/>
                          <a:cs typeface="Times New Roman"/>
                        </a:rPr>
                        <a:t>Indice </a:t>
                      </a:r>
                      <a:r>
                        <a:rPr lang="fr-FR" sz="1400" b="1" dirty="0">
                          <a:solidFill>
                            <a:srgbClr val="FFFFFF"/>
                          </a:solidFill>
                          <a:effectLst/>
                          <a:latin typeface="Arial Rounded MT Bold" pitchFamily="34" charset="0"/>
                          <a:ea typeface="Calibri"/>
                          <a:cs typeface="Times New Roman"/>
                        </a:rPr>
                        <a:t>de développement Humain </a:t>
                      </a:r>
                      <a:r>
                        <a:rPr lang="fr-FR" sz="1400" b="1" baseline="0" dirty="0" smtClean="0">
                          <a:solidFill>
                            <a:srgbClr val="FFFFFF"/>
                          </a:solidFill>
                          <a:effectLst/>
                          <a:latin typeface="Arial Rounded MT Bold" pitchFamily="34" charset="0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fr-FR" sz="1400" b="1" dirty="0" smtClean="0">
                          <a:solidFill>
                            <a:srgbClr val="FFFFFF"/>
                          </a:solidFill>
                          <a:effectLst/>
                          <a:latin typeface="Arial Rounded MT Bold" pitchFamily="34" charset="0"/>
                          <a:ea typeface="Calibri"/>
                          <a:cs typeface="Times New Roman"/>
                        </a:rPr>
                        <a:t>2001</a:t>
                      </a:r>
                      <a:endParaRPr lang="en-US" sz="1400" dirty="0">
                        <a:solidFill>
                          <a:srgbClr val="FFFFFF"/>
                        </a:solidFill>
                        <a:effectLst/>
                        <a:latin typeface="Arial Rounded MT Bol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FFFFFF"/>
                          </a:solidFill>
                          <a:effectLst/>
                          <a:latin typeface="Arial Rounded MT Bold" pitchFamily="34" charset="0"/>
                          <a:ea typeface="Calibri"/>
                          <a:cs typeface="Times New Roman"/>
                        </a:rPr>
                        <a:t>Moyenne </a:t>
                      </a:r>
                      <a:r>
                        <a:rPr lang="fr-FR" sz="1400" b="1" dirty="0" err="1">
                          <a:solidFill>
                            <a:srgbClr val="FFFFFF"/>
                          </a:solidFill>
                          <a:effectLst/>
                          <a:latin typeface="Arial Rounded MT Bold" pitchFamily="34" charset="0"/>
                          <a:ea typeface="Calibri"/>
                          <a:cs typeface="Times New Roman"/>
                        </a:rPr>
                        <a:t>roduits</a:t>
                      </a:r>
                      <a:r>
                        <a:rPr lang="fr-FR" sz="1400" b="1" dirty="0">
                          <a:solidFill>
                            <a:srgbClr val="FFFFFF"/>
                          </a:solidFill>
                          <a:effectLst/>
                          <a:latin typeface="Arial Rounded MT Bold" pitchFamily="34" charset="0"/>
                          <a:ea typeface="Calibri"/>
                          <a:cs typeface="Times New Roman"/>
                        </a:rPr>
                        <a:t> Nationaux bruts par habitat 1993 ($</a:t>
                      </a:r>
                      <a:r>
                        <a:rPr lang="fr-FR" sz="1100" b="1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)</a:t>
                      </a:r>
                      <a:endParaRPr lang="en-US" sz="1100" dirty="0">
                        <a:solidFill>
                          <a:srgbClr val="FFFF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400" b="1" dirty="0">
                          <a:solidFill>
                            <a:srgbClr val="FFFFFF"/>
                          </a:solidFill>
                          <a:effectLst/>
                          <a:latin typeface="Arial Rounded MT Bold" pitchFamily="34" charset="0"/>
                          <a:ea typeface="Calibri"/>
                          <a:cs typeface="Times New Roman"/>
                        </a:rPr>
                        <a:t>Moyenne Produits Nationaux Bruts par Habitat 2002 ($)</a:t>
                      </a:r>
                      <a:endParaRPr lang="en-US" sz="1400" dirty="0">
                        <a:solidFill>
                          <a:srgbClr val="FFFFFF"/>
                        </a:solidFill>
                        <a:effectLst/>
                        <a:latin typeface="Arial Rounded MT Bold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Juive</a:t>
                      </a:r>
                      <a:endParaRPr lang="en-US" sz="1800" dirty="0">
                        <a:solidFill>
                          <a:srgbClr val="FFFF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4363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en-US" sz="1800" b="1" dirty="0">
                        <a:solidFill>
                          <a:srgbClr val="FFFF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4363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0,905</a:t>
                      </a:r>
                      <a:endParaRPr lang="en-US" sz="1800" b="1" dirty="0">
                        <a:solidFill>
                          <a:srgbClr val="FFFF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4363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b="1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13400</a:t>
                      </a:r>
                      <a:endParaRPr lang="en-US" sz="1800" b="1">
                        <a:solidFill>
                          <a:srgbClr val="FFFF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4363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b="1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15010</a:t>
                      </a:r>
                      <a:endParaRPr lang="en-US" sz="1800" b="1">
                        <a:solidFill>
                          <a:srgbClr val="FFFF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43634"/>
                    </a:solidFill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Confucianiste</a:t>
                      </a:r>
                      <a:endParaRPr lang="en-US" sz="1800" dirty="0">
                        <a:solidFill>
                          <a:srgbClr val="FFFF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363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en-US" sz="1800" b="1" dirty="0">
                        <a:solidFill>
                          <a:srgbClr val="FFFF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0,861</a:t>
                      </a:r>
                      <a:endParaRPr lang="en-US" sz="1800" b="1" dirty="0">
                        <a:solidFill>
                          <a:srgbClr val="FFFF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12556</a:t>
                      </a:r>
                      <a:endParaRPr lang="en-US" sz="1800" b="1" dirty="0">
                        <a:solidFill>
                          <a:srgbClr val="FFFF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b="1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14893</a:t>
                      </a:r>
                      <a:endParaRPr lang="en-US" sz="1800" b="1">
                        <a:solidFill>
                          <a:srgbClr val="FFFF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504D"/>
                    </a:solidFill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Protestante</a:t>
                      </a:r>
                      <a:endParaRPr lang="en-US" sz="1800" dirty="0">
                        <a:solidFill>
                          <a:srgbClr val="FFFF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363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23</a:t>
                      </a:r>
                      <a:endParaRPr lang="en-US" sz="1800" b="1" dirty="0">
                        <a:solidFill>
                          <a:srgbClr val="FFFF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363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0,749</a:t>
                      </a:r>
                      <a:endParaRPr lang="en-US" sz="1800" b="1" dirty="0">
                        <a:solidFill>
                          <a:srgbClr val="FFFF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363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b="1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10809</a:t>
                      </a:r>
                      <a:endParaRPr lang="en-US" sz="1800" b="1">
                        <a:solidFill>
                          <a:srgbClr val="FFFF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363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b="1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13564</a:t>
                      </a:r>
                      <a:endParaRPr lang="en-US" sz="1800" b="1">
                        <a:solidFill>
                          <a:srgbClr val="FFFF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3634"/>
                    </a:solidFill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Catholique</a:t>
                      </a:r>
                      <a:endParaRPr lang="en-US" sz="1800" dirty="0">
                        <a:solidFill>
                          <a:srgbClr val="FFFF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363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b="1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46</a:t>
                      </a:r>
                      <a:endParaRPr lang="en-US" sz="1800" b="1">
                        <a:solidFill>
                          <a:srgbClr val="FFFF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0,741</a:t>
                      </a:r>
                      <a:endParaRPr lang="en-US" sz="1800" b="1" dirty="0">
                        <a:solidFill>
                          <a:srgbClr val="FFFF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b="1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4630</a:t>
                      </a:r>
                      <a:endParaRPr lang="en-US" sz="1800" b="1">
                        <a:solidFill>
                          <a:srgbClr val="FFFF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b="1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5885</a:t>
                      </a:r>
                      <a:endParaRPr lang="en-US" sz="1800" b="1">
                        <a:solidFill>
                          <a:srgbClr val="FFFF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504D"/>
                    </a:solidFill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Orthodoxe</a:t>
                      </a:r>
                      <a:endParaRPr lang="en-US" sz="1800" dirty="0">
                        <a:solidFill>
                          <a:srgbClr val="FFFF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363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b="1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12</a:t>
                      </a:r>
                      <a:endParaRPr lang="en-US" sz="1800" b="1">
                        <a:solidFill>
                          <a:srgbClr val="FFFF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363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0,739</a:t>
                      </a:r>
                      <a:endParaRPr lang="en-US" sz="1800" b="1" dirty="0">
                        <a:solidFill>
                          <a:srgbClr val="FFFF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363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b="1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1737</a:t>
                      </a:r>
                      <a:endParaRPr lang="en-US" sz="1800" b="1">
                        <a:solidFill>
                          <a:srgbClr val="FFFF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363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2014</a:t>
                      </a:r>
                      <a:endParaRPr lang="en-US" sz="1800" b="1" dirty="0">
                        <a:solidFill>
                          <a:srgbClr val="FFFF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3634"/>
                    </a:solidFill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Musulmane</a:t>
                      </a:r>
                      <a:endParaRPr lang="en-US" sz="1800" dirty="0">
                        <a:solidFill>
                          <a:srgbClr val="FFFF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363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b="1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35</a:t>
                      </a:r>
                      <a:endParaRPr lang="en-US" sz="1800" b="1">
                        <a:solidFill>
                          <a:srgbClr val="FFFF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0,604</a:t>
                      </a:r>
                      <a:endParaRPr lang="en-US" sz="1800" b="1" dirty="0">
                        <a:solidFill>
                          <a:srgbClr val="FFFF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881</a:t>
                      </a:r>
                      <a:endParaRPr lang="en-US" sz="1800" b="1" dirty="0">
                        <a:solidFill>
                          <a:srgbClr val="FFFF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b="1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959</a:t>
                      </a:r>
                      <a:endParaRPr lang="en-US" sz="1800" b="1">
                        <a:solidFill>
                          <a:srgbClr val="FFFF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504D"/>
                    </a:solidFill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Bouddhiste</a:t>
                      </a:r>
                      <a:endParaRPr lang="en-US" sz="1800" dirty="0">
                        <a:solidFill>
                          <a:srgbClr val="FFFF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363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b="1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en-US" sz="1800" b="1">
                        <a:solidFill>
                          <a:srgbClr val="FFFF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363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0 ,624</a:t>
                      </a:r>
                      <a:endParaRPr lang="en-US" sz="1800" b="1" dirty="0">
                        <a:solidFill>
                          <a:srgbClr val="FFFF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363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591</a:t>
                      </a:r>
                      <a:endParaRPr lang="en-US" sz="1800" b="1" dirty="0">
                        <a:solidFill>
                          <a:srgbClr val="FFFF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363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b="1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839</a:t>
                      </a:r>
                      <a:endParaRPr lang="en-US" sz="1800" b="1">
                        <a:solidFill>
                          <a:srgbClr val="FFFF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3634"/>
                    </a:solidFill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Hindouiste</a:t>
                      </a:r>
                      <a:endParaRPr lang="en-US" sz="1800" dirty="0">
                        <a:solidFill>
                          <a:srgbClr val="FFFF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363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b="1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en-US" sz="1800" b="1">
                        <a:solidFill>
                          <a:srgbClr val="FFFF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0,590</a:t>
                      </a:r>
                      <a:endParaRPr lang="en-US" sz="1800" b="1" dirty="0">
                        <a:solidFill>
                          <a:srgbClr val="FFFF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360</a:t>
                      </a:r>
                      <a:endParaRPr lang="en-US" sz="1800" b="1" dirty="0">
                        <a:solidFill>
                          <a:srgbClr val="FFFF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504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b="1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480</a:t>
                      </a:r>
                      <a:endParaRPr lang="en-US" sz="1800" b="1">
                        <a:solidFill>
                          <a:srgbClr val="FFFF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0504D"/>
                    </a:solidFill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Animiste</a:t>
                      </a:r>
                      <a:endParaRPr lang="en-US" sz="1800" dirty="0">
                        <a:solidFill>
                          <a:srgbClr val="FFFF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363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b="1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en-US" sz="1800" b="1">
                        <a:solidFill>
                          <a:srgbClr val="FFFF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363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0,401</a:t>
                      </a:r>
                      <a:endParaRPr lang="en-US" sz="1800" b="1" dirty="0">
                        <a:solidFill>
                          <a:srgbClr val="FFFF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363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332</a:t>
                      </a:r>
                      <a:endParaRPr lang="en-US" sz="1800" b="1" dirty="0">
                        <a:solidFill>
                          <a:srgbClr val="FFFF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363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800" b="1" dirty="0">
                          <a:solidFill>
                            <a:srgbClr val="FFFFFF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281</a:t>
                      </a:r>
                      <a:endParaRPr lang="en-US" sz="1800" b="1" dirty="0">
                        <a:solidFill>
                          <a:srgbClr val="FFFFF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3634"/>
                    </a:solidFill>
                  </a:tcPr>
                </a:tc>
              </a:tr>
            </a:tbl>
          </a:graphicData>
        </a:graphic>
      </p:graphicFrame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2092325" y="19764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2092325" y="1976438"/>
            <a:ext cx="3017838" cy="952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2092325" y="198596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1000" b="0" i="0" u="none" strike="noStrike" cap="none" normalizeH="0" baseline="3000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  <a:hlinkClick r:id="rId2"/>
              </a:rPr>
              <a:t>[</a:t>
            </a:r>
            <a:r>
              <a:rPr kumimoji="0" lang="fr-FR" sz="1000" b="0" i="0" u="none" strike="noStrike" cap="none" normalizeH="0" baseline="3000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  <a:hlinkClick r:id="rId2"/>
              </a:rPr>
              <a:t>1]</a:t>
            </a:r>
            <a:r>
              <a:rPr kumimoji="0" lang="fr-FR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8 pays qui ont des caractéristiques particulières comme les grands producteurs du pétrole ne sont pas inclus.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27245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 fontScale="90000"/>
          </a:bodyPr>
          <a:lstStyle/>
          <a:p>
            <a:r>
              <a:rPr lang="en-US" dirty="0" err="1" smtClean="0">
                <a:latin typeface="Bernard MT Condensed" pitchFamily="18" charset="0"/>
              </a:rPr>
              <a:t>Une</a:t>
            </a:r>
            <a:r>
              <a:rPr lang="en-US" dirty="0" smtClean="0">
                <a:latin typeface="Bernard MT Condensed" pitchFamily="18" charset="0"/>
              </a:rPr>
              <a:t> Vision </a:t>
            </a:r>
            <a:r>
              <a:rPr lang="en-US" dirty="0" err="1" smtClean="0">
                <a:latin typeface="Bernard MT Condensed" pitchFamily="18" charset="0"/>
              </a:rPr>
              <a:t>Biblique</a:t>
            </a:r>
            <a:r>
              <a:rPr lang="en-US" dirty="0" smtClean="0">
                <a:latin typeface="Bernard MT Condensed" pitchFamily="18" charset="0"/>
              </a:rPr>
              <a:t> du D</a:t>
            </a:r>
            <a:r>
              <a:rPr lang="fr-FR" dirty="0" err="1" smtClean="0">
                <a:latin typeface="Bernard MT Condensed" pitchFamily="18" charset="0"/>
              </a:rPr>
              <a:t>éveloppement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52400" y="1371600"/>
            <a:ext cx="8763000" cy="5334000"/>
          </a:xfrm>
        </p:spPr>
        <p:txBody>
          <a:bodyPr>
            <a:normAutofit fontScale="62500" lnSpcReduction="20000"/>
          </a:bodyPr>
          <a:lstStyle/>
          <a:p>
            <a:pPr>
              <a:buBlip>
                <a:blip r:embed="rId3"/>
              </a:buBlip>
            </a:pPr>
            <a:r>
              <a:rPr lang="fr-FR" dirty="0"/>
              <a:t>Le concept de développement est-il dans le vocabulaire de notre religion </a:t>
            </a:r>
            <a:r>
              <a:rPr lang="fr-FR" dirty="0" smtClean="0"/>
              <a:t>?</a:t>
            </a:r>
          </a:p>
          <a:p>
            <a:pPr marL="0" indent="0">
              <a:buNone/>
            </a:pPr>
            <a:endParaRPr lang="fr-FR" dirty="0" smtClean="0"/>
          </a:p>
          <a:p>
            <a:pPr>
              <a:buBlip>
                <a:blip r:embed="rId3"/>
              </a:buBlip>
            </a:pPr>
            <a:r>
              <a:rPr lang="fr-FR" dirty="0" smtClean="0"/>
              <a:t>Comment </a:t>
            </a:r>
            <a:r>
              <a:rPr lang="fr-FR" dirty="0"/>
              <a:t>est-il utilisé dans les textes fondamentaux et la doctrine ? </a:t>
            </a:r>
            <a:endParaRPr lang="fr-FR" dirty="0" smtClean="0"/>
          </a:p>
          <a:p>
            <a:pPr>
              <a:buBlip>
                <a:blip r:embed="rId3"/>
              </a:buBlip>
            </a:pPr>
            <a:endParaRPr lang="fr-FR" dirty="0" smtClean="0"/>
          </a:p>
          <a:p>
            <a:pPr>
              <a:buBlip>
                <a:blip r:embed="rId3"/>
              </a:buBlip>
            </a:pPr>
            <a:r>
              <a:rPr lang="fr-FR" dirty="0" smtClean="0"/>
              <a:t>Ma </a:t>
            </a:r>
            <a:r>
              <a:rPr lang="fr-FR" dirty="0"/>
              <a:t>religion favorise-t-elle l’épanouissement le développement </a:t>
            </a:r>
            <a:r>
              <a:rPr lang="fr-FR" dirty="0" smtClean="0"/>
              <a:t>? </a:t>
            </a:r>
          </a:p>
          <a:p>
            <a:pPr>
              <a:buBlip>
                <a:blip r:embed="rId3"/>
              </a:buBlip>
            </a:pPr>
            <a:endParaRPr lang="fr-FR" dirty="0" smtClean="0"/>
          </a:p>
          <a:p>
            <a:pPr>
              <a:buBlip>
                <a:blip r:embed="rId3"/>
              </a:buBlip>
            </a:pPr>
            <a:r>
              <a:rPr lang="fr-FR" dirty="0" smtClean="0"/>
              <a:t>Sur </a:t>
            </a:r>
            <a:r>
              <a:rPr lang="fr-FR" dirty="0"/>
              <a:t>quelle échelle de développement se trouve mon pays par rapport aux autres pays où ma religion n’est pas dominante </a:t>
            </a:r>
            <a:r>
              <a:rPr lang="fr-FR" dirty="0" smtClean="0"/>
              <a:t>?</a:t>
            </a:r>
          </a:p>
          <a:p>
            <a:pPr marL="0" indent="0">
              <a:buNone/>
            </a:pPr>
            <a:endParaRPr lang="fr-FR" dirty="0" smtClean="0"/>
          </a:p>
          <a:p>
            <a:pPr>
              <a:buBlip>
                <a:blip r:embed="rId3"/>
              </a:buBlip>
            </a:pPr>
            <a:r>
              <a:rPr lang="fr-FR" dirty="0" smtClean="0"/>
              <a:t>Quel </a:t>
            </a:r>
            <a:r>
              <a:rPr lang="fr-FR" dirty="0"/>
              <a:t>rôle les Chrétiens jouent-t-ils dans cet état de fait ? </a:t>
            </a:r>
            <a:endParaRPr lang="fr-FR" dirty="0" smtClean="0"/>
          </a:p>
          <a:p>
            <a:pPr>
              <a:buBlip>
                <a:blip r:embed="rId3"/>
              </a:buBlip>
            </a:pPr>
            <a:endParaRPr lang="fr-FR" dirty="0" smtClean="0"/>
          </a:p>
          <a:p>
            <a:pPr>
              <a:buBlip>
                <a:blip r:embed="rId3"/>
              </a:buBlip>
            </a:pPr>
            <a:r>
              <a:rPr lang="fr-FR" dirty="0" smtClean="0"/>
              <a:t>Quels </a:t>
            </a:r>
            <a:r>
              <a:rPr lang="fr-FR" dirty="0"/>
              <a:t>sont les facteurs religieux qui peuvent influer positivement ou négativement le développement ? </a:t>
            </a:r>
            <a:endParaRPr lang="fr-FR" dirty="0" smtClean="0"/>
          </a:p>
          <a:p>
            <a:pPr>
              <a:buBlip>
                <a:blip r:embed="rId3"/>
              </a:buBlip>
            </a:pPr>
            <a:endParaRPr lang="fr-FR" dirty="0" smtClean="0"/>
          </a:p>
          <a:p>
            <a:pPr>
              <a:buBlip>
                <a:blip r:embed="rId3"/>
              </a:buBlip>
            </a:pPr>
            <a:r>
              <a:rPr lang="fr-FR" dirty="0" smtClean="0"/>
              <a:t>Quelles </a:t>
            </a:r>
            <a:r>
              <a:rPr lang="fr-FR" dirty="0"/>
              <a:t>sont les préceptes de ma religion qui peuvent agir directement ou indirectement sur le développement de la société ? </a:t>
            </a:r>
            <a:endParaRPr lang="en-US" dirty="0"/>
          </a:p>
          <a:p>
            <a:pPr>
              <a:buBlip>
                <a:blip r:embed="rId3"/>
              </a:buBlip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96339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 fontScale="90000"/>
          </a:bodyPr>
          <a:lstStyle/>
          <a:p>
            <a:r>
              <a:rPr lang="en-US" dirty="0" err="1" smtClean="0">
                <a:latin typeface="Bernard MT Condensed" pitchFamily="18" charset="0"/>
              </a:rPr>
              <a:t>Une</a:t>
            </a:r>
            <a:r>
              <a:rPr lang="en-US" dirty="0" smtClean="0">
                <a:latin typeface="Bernard MT Condensed" pitchFamily="18" charset="0"/>
              </a:rPr>
              <a:t> Vision </a:t>
            </a:r>
            <a:r>
              <a:rPr lang="en-US" dirty="0" err="1" smtClean="0">
                <a:latin typeface="Bernard MT Condensed" pitchFamily="18" charset="0"/>
              </a:rPr>
              <a:t>Biblique</a:t>
            </a:r>
            <a:r>
              <a:rPr lang="en-US" dirty="0" smtClean="0">
                <a:latin typeface="Bernard MT Condensed" pitchFamily="18" charset="0"/>
              </a:rPr>
              <a:t> du D</a:t>
            </a:r>
            <a:r>
              <a:rPr lang="fr-FR" dirty="0" err="1" smtClean="0">
                <a:latin typeface="Bernard MT Condensed" pitchFamily="18" charset="0"/>
              </a:rPr>
              <a:t>éveloppement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1000" y="1371600"/>
            <a:ext cx="8305800" cy="5334000"/>
          </a:xfrm>
        </p:spPr>
        <p:txBody>
          <a:bodyPr>
            <a:normAutofit/>
          </a:bodyPr>
          <a:lstStyle/>
          <a:p>
            <a:pPr>
              <a:buBlip>
                <a:blip r:embed="rId3"/>
              </a:buBlip>
            </a:pPr>
            <a:r>
              <a:rPr lang="fr-FR" b="1" dirty="0" smtClean="0"/>
              <a:t> Trois présupposés:</a:t>
            </a:r>
          </a:p>
          <a:p>
            <a:pPr marL="0" indent="0">
              <a:buNone/>
            </a:pPr>
            <a:endParaRPr lang="fr-FR" b="1" dirty="0" smtClean="0"/>
          </a:p>
          <a:p>
            <a:pPr lvl="1">
              <a:buBlip>
                <a:blip r:embed="rId3"/>
              </a:buBlip>
            </a:pPr>
            <a:r>
              <a:rPr lang="fr-FR" sz="2400" b="1" dirty="0" smtClean="0"/>
              <a:t>En </a:t>
            </a:r>
            <a:r>
              <a:rPr lang="fr-FR" sz="2400" b="1" dirty="0"/>
              <a:t>créant l’homme, Dieu a voulu son développement incluant le développement économique</a:t>
            </a:r>
            <a:r>
              <a:rPr lang="fr-FR" sz="2400" b="1" dirty="0" smtClean="0"/>
              <a:t>.</a:t>
            </a:r>
            <a:endParaRPr lang="fr-FR" sz="2400" dirty="0" smtClean="0"/>
          </a:p>
          <a:p>
            <a:pPr marL="457200" lvl="1" indent="0">
              <a:buNone/>
            </a:pPr>
            <a:endParaRPr lang="fr-FR" sz="2400" dirty="0" smtClean="0"/>
          </a:p>
          <a:p>
            <a:pPr lvl="1">
              <a:buBlip>
                <a:blip r:embed="rId3"/>
              </a:buBlip>
            </a:pPr>
            <a:r>
              <a:rPr lang="fr-FR" sz="2400" dirty="0" smtClean="0"/>
              <a:t>Le </a:t>
            </a:r>
            <a:r>
              <a:rPr lang="fr-FR" sz="2400" dirty="0"/>
              <a:t>péché </a:t>
            </a:r>
            <a:r>
              <a:rPr lang="fr-FR" sz="2400" dirty="0" smtClean="0"/>
              <a:t>peut freiner/miner ce </a:t>
            </a:r>
            <a:r>
              <a:rPr lang="fr-FR" sz="2400" dirty="0"/>
              <a:t>développement, et partant le développement économique : d’où la </a:t>
            </a:r>
            <a:r>
              <a:rPr lang="fr-FR" sz="2400" dirty="0" smtClean="0"/>
              <a:t>pauvreté</a:t>
            </a:r>
          </a:p>
          <a:p>
            <a:pPr marL="457200" lvl="1" indent="0">
              <a:buNone/>
            </a:pPr>
            <a:r>
              <a:rPr lang="fr-FR" sz="2400" dirty="0" smtClean="0"/>
              <a:t> </a:t>
            </a:r>
          </a:p>
          <a:p>
            <a:pPr lvl="1">
              <a:buBlip>
                <a:blip r:embed="rId3"/>
              </a:buBlip>
            </a:pPr>
            <a:r>
              <a:rPr lang="fr-FR" sz="2400" b="1" dirty="0" smtClean="0"/>
              <a:t>La </a:t>
            </a:r>
            <a:r>
              <a:rPr lang="fr-FR" sz="2400" b="1" dirty="0"/>
              <a:t>mission de Jésus sur terre est une mission de libération. Et cette libération inclue la libération économique des pauvres.</a:t>
            </a:r>
            <a:r>
              <a:rPr lang="fr-FR" sz="2400" dirty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6133512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 fontScale="90000"/>
          </a:bodyPr>
          <a:lstStyle/>
          <a:p>
            <a:r>
              <a:rPr lang="en-US" dirty="0" err="1" smtClean="0">
                <a:latin typeface="Bernard MT Condensed" pitchFamily="18" charset="0"/>
              </a:rPr>
              <a:t>Une</a:t>
            </a:r>
            <a:r>
              <a:rPr lang="en-US" dirty="0" smtClean="0">
                <a:latin typeface="Bernard MT Condensed" pitchFamily="18" charset="0"/>
              </a:rPr>
              <a:t> Vision </a:t>
            </a:r>
            <a:r>
              <a:rPr lang="en-US" dirty="0" err="1" smtClean="0">
                <a:latin typeface="Bernard MT Condensed" pitchFamily="18" charset="0"/>
              </a:rPr>
              <a:t>Biblique</a:t>
            </a:r>
            <a:r>
              <a:rPr lang="en-US" dirty="0" smtClean="0">
                <a:latin typeface="Bernard MT Condensed" pitchFamily="18" charset="0"/>
              </a:rPr>
              <a:t> du D</a:t>
            </a:r>
            <a:r>
              <a:rPr lang="fr-FR" dirty="0" err="1" smtClean="0">
                <a:latin typeface="Bernard MT Condensed" pitchFamily="18" charset="0"/>
              </a:rPr>
              <a:t>éveloppement</a:t>
            </a:r>
            <a:endParaRPr lang="en-US" dirty="0"/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08892456"/>
              </p:ext>
            </p:extLst>
          </p:nvPr>
        </p:nvGraphicFramePr>
        <p:xfrm>
          <a:off x="381000" y="1371600"/>
          <a:ext cx="830580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239365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 fontScale="90000"/>
          </a:bodyPr>
          <a:lstStyle/>
          <a:p>
            <a:r>
              <a:rPr lang="en-US" dirty="0" err="1" smtClean="0">
                <a:latin typeface="Bernard MT Condensed" pitchFamily="18" charset="0"/>
              </a:rPr>
              <a:t>Une</a:t>
            </a:r>
            <a:r>
              <a:rPr lang="en-US" dirty="0" smtClean="0">
                <a:latin typeface="Bernard MT Condensed" pitchFamily="18" charset="0"/>
              </a:rPr>
              <a:t> Vision </a:t>
            </a:r>
            <a:r>
              <a:rPr lang="en-US" dirty="0" err="1" smtClean="0">
                <a:latin typeface="Bernard MT Condensed" pitchFamily="18" charset="0"/>
              </a:rPr>
              <a:t>Biblique</a:t>
            </a:r>
            <a:r>
              <a:rPr lang="en-US" dirty="0" smtClean="0">
                <a:latin typeface="Bernard MT Condensed" pitchFamily="18" charset="0"/>
              </a:rPr>
              <a:t> du D</a:t>
            </a:r>
            <a:r>
              <a:rPr lang="fr-FR" dirty="0" err="1" smtClean="0">
                <a:latin typeface="Bernard MT Condensed" pitchFamily="18" charset="0"/>
              </a:rPr>
              <a:t>éveloppement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066800"/>
            <a:ext cx="8458200" cy="5715000"/>
          </a:xfrm>
        </p:spPr>
        <p:txBody>
          <a:bodyPr/>
          <a:lstStyle/>
          <a:p>
            <a:pPr>
              <a:buBlip>
                <a:blip r:embed="rId3"/>
              </a:buBlip>
            </a:pPr>
            <a:r>
              <a:rPr lang="fr-FR" b="1" dirty="0" smtClean="0"/>
              <a:t>Fondements bibliques</a:t>
            </a:r>
          </a:p>
          <a:p>
            <a:pPr lvl="1">
              <a:buBlip>
                <a:blip r:embed="rId3"/>
              </a:buBlip>
            </a:pPr>
            <a:r>
              <a:rPr lang="fr-FR" dirty="0" smtClean="0"/>
              <a:t>La </a:t>
            </a:r>
            <a:r>
              <a:rPr lang="fr-FR" dirty="0"/>
              <a:t>création de l’homme et </a:t>
            </a:r>
            <a:r>
              <a:rPr lang="fr-FR" dirty="0" smtClean="0"/>
              <a:t>sa responsabilité</a:t>
            </a:r>
          </a:p>
          <a:p>
            <a:pPr lvl="1">
              <a:buBlip>
                <a:blip r:embed="rId3"/>
              </a:buBlip>
            </a:pPr>
            <a:r>
              <a:rPr lang="fr-FR" dirty="0" smtClean="0"/>
              <a:t> Le travail: Dieu a travaillé 6 jours </a:t>
            </a:r>
          </a:p>
          <a:p>
            <a:pPr lvl="1">
              <a:buBlip>
                <a:blip r:embed="rId3"/>
              </a:buBlip>
            </a:pPr>
            <a:r>
              <a:rPr lang="fr-FR" dirty="0" smtClean="0"/>
              <a:t> Relations justes avec Dieu avec </a:t>
            </a:r>
            <a:r>
              <a:rPr lang="fr-FR" dirty="0"/>
              <a:t>les </a:t>
            </a:r>
            <a:r>
              <a:rPr lang="fr-FR" dirty="0" smtClean="0"/>
              <a:t>autres</a:t>
            </a:r>
          </a:p>
          <a:p>
            <a:pPr lvl="1">
              <a:buBlip>
                <a:blip r:embed="rId3"/>
              </a:buBlip>
            </a:pPr>
            <a:r>
              <a:rPr lang="fr-FR" dirty="0" smtClean="0"/>
              <a:t> L’histoire ou le processus même du salut </a:t>
            </a:r>
          </a:p>
          <a:p>
            <a:pPr lvl="1">
              <a:buBlip>
                <a:blip r:embed="rId3"/>
              </a:buBlip>
            </a:pPr>
            <a:r>
              <a:rPr lang="fr-FR" dirty="0"/>
              <a:t> </a:t>
            </a:r>
            <a:r>
              <a:rPr lang="fr-FR" dirty="0" smtClean="0"/>
              <a:t>Intendance </a:t>
            </a:r>
            <a:r>
              <a:rPr lang="fr-FR" dirty="0"/>
              <a:t>des </a:t>
            </a:r>
            <a:r>
              <a:rPr lang="fr-FR" dirty="0" smtClean="0"/>
              <a:t>biens et dons divins</a:t>
            </a:r>
          </a:p>
          <a:p>
            <a:pPr lvl="1">
              <a:buBlip>
                <a:blip r:embed="rId3"/>
              </a:buBlip>
            </a:pPr>
            <a:r>
              <a:rPr lang="fr-FR" dirty="0"/>
              <a:t> </a:t>
            </a:r>
            <a:r>
              <a:rPr lang="fr-FR" dirty="0" smtClean="0"/>
              <a:t>Foi </a:t>
            </a:r>
            <a:r>
              <a:rPr lang="fr-FR" dirty="0"/>
              <a:t>en </a:t>
            </a:r>
            <a:r>
              <a:rPr lang="fr-FR" dirty="0" smtClean="0"/>
              <a:t>Jésus</a:t>
            </a:r>
          </a:p>
          <a:p>
            <a:pPr lvl="1">
              <a:buBlip>
                <a:blip r:embed="rId3"/>
              </a:buBlip>
            </a:pPr>
            <a:r>
              <a:rPr lang="fr-FR" dirty="0"/>
              <a:t> </a:t>
            </a:r>
            <a:r>
              <a:rPr lang="fr-FR" dirty="0" smtClean="0"/>
              <a:t>Souci </a:t>
            </a:r>
            <a:r>
              <a:rPr lang="fr-FR" dirty="0"/>
              <a:t>permanent des </a:t>
            </a:r>
            <a:r>
              <a:rPr lang="fr-FR" dirty="0" smtClean="0"/>
              <a:t>pauvres</a:t>
            </a:r>
          </a:p>
          <a:p>
            <a:pPr lvl="1">
              <a:buBlip>
                <a:blip r:embed="rId3"/>
              </a:buBlip>
            </a:pPr>
            <a:r>
              <a:rPr lang="fr-FR" dirty="0" smtClean="0"/>
              <a:t> Destination </a:t>
            </a:r>
            <a:r>
              <a:rPr lang="fr-FR" dirty="0"/>
              <a:t>universelle des biens </a:t>
            </a:r>
            <a:endParaRPr lang="fr-FR" dirty="0" smtClean="0"/>
          </a:p>
          <a:p>
            <a:pPr lvl="1">
              <a:buBlip>
                <a:blip r:embed="rId3"/>
              </a:buBlip>
            </a:pPr>
            <a:r>
              <a:rPr lang="fr-FR" dirty="0" smtClean="0"/>
              <a:t> Interdépendance </a:t>
            </a:r>
            <a:r>
              <a:rPr lang="fr-FR" dirty="0"/>
              <a:t>et la solidarité</a:t>
            </a:r>
            <a:endParaRPr lang="fr-FR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695394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 fontScale="90000"/>
          </a:bodyPr>
          <a:lstStyle/>
          <a:p>
            <a:r>
              <a:rPr lang="en-US" dirty="0" err="1" smtClean="0">
                <a:latin typeface="Bernard MT Condensed" pitchFamily="18" charset="0"/>
              </a:rPr>
              <a:t>Une</a:t>
            </a:r>
            <a:r>
              <a:rPr lang="en-US" dirty="0" smtClean="0">
                <a:latin typeface="Bernard MT Condensed" pitchFamily="18" charset="0"/>
              </a:rPr>
              <a:t> Vision </a:t>
            </a:r>
            <a:r>
              <a:rPr lang="en-US" dirty="0" err="1" smtClean="0">
                <a:latin typeface="Bernard MT Condensed" pitchFamily="18" charset="0"/>
              </a:rPr>
              <a:t>Biblique</a:t>
            </a:r>
            <a:r>
              <a:rPr lang="en-US" dirty="0" smtClean="0">
                <a:latin typeface="Bernard MT Condensed" pitchFamily="18" charset="0"/>
              </a:rPr>
              <a:t> du D</a:t>
            </a:r>
            <a:r>
              <a:rPr lang="fr-FR" dirty="0" err="1" smtClean="0">
                <a:latin typeface="Bernard MT Condensed" pitchFamily="18" charset="0"/>
              </a:rPr>
              <a:t>éveloppement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295400"/>
            <a:ext cx="8458200" cy="5486400"/>
          </a:xfrm>
        </p:spPr>
        <p:txBody>
          <a:bodyPr/>
          <a:lstStyle/>
          <a:p>
            <a:pPr>
              <a:buBlip>
                <a:blip r:embed="rId3"/>
              </a:buBlip>
            </a:pPr>
            <a:r>
              <a:rPr lang="fr-FR" b="1" dirty="0"/>
              <a:t>Jésus et la libération économique des </a:t>
            </a:r>
            <a:r>
              <a:rPr lang="fr-FR" b="1" dirty="0" smtClean="0"/>
              <a:t>pauvres</a:t>
            </a:r>
          </a:p>
          <a:p>
            <a:pPr lvl="1">
              <a:buBlip>
                <a:blip r:embed="rId3"/>
              </a:buBlip>
            </a:pPr>
            <a:r>
              <a:rPr lang="fr-FR" dirty="0" smtClean="0"/>
              <a:t>Redorer </a:t>
            </a:r>
            <a:r>
              <a:rPr lang="fr-FR" dirty="0"/>
              <a:t>le cachet de notre « image et ressemblance de Dieu » </a:t>
            </a:r>
            <a:r>
              <a:rPr lang="fr-FR" dirty="0" smtClean="0"/>
              <a:t>terni </a:t>
            </a:r>
            <a:r>
              <a:rPr lang="fr-FR" dirty="0"/>
              <a:t>par le </a:t>
            </a:r>
            <a:r>
              <a:rPr lang="fr-FR" dirty="0" smtClean="0"/>
              <a:t>péché</a:t>
            </a:r>
          </a:p>
          <a:p>
            <a:pPr marL="457200" lvl="1" indent="0">
              <a:buNone/>
            </a:pPr>
            <a:endParaRPr lang="fr-FR" dirty="0" smtClean="0"/>
          </a:p>
          <a:p>
            <a:pPr lvl="1">
              <a:buBlip>
                <a:blip r:embed="rId3"/>
              </a:buBlip>
            </a:pPr>
            <a:r>
              <a:rPr lang="fr-FR" dirty="0"/>
              <a:t> </a:t>
            </a:r>
            <a:r>
              <a:rPr lang="fr-FR" dirty="0" smtClean="0"/>
              <a:t>Engagement: Option préférentielle pour les pauvres</a:t>
            </a:r>
          </a:p>
          <a:p>
            <a:pPr marL="457200" lvl="1" indent="0">
              <a:buNone/>
            </a:pPr>
            <a:endParaRPr lang="fr-FR" dirty="0" smtClean="0"/>
          </a:p>
          <a:p>
            <a:pPr lvl="1">
              <a:buBlip>
                <a:blip r:embed="rId3"/>
              </a:buBlip>
            </a:pPr>
            <a:r>
              <a:rPr lang="fr-FR" dirty="0"/>
              <a:t> </a:t>
            </a:r>
            <a:r>
              <a:rPr lang="fr-FR" dirty="0" smtClean="0"/>
              <a:t>Je ne suis pas venu abolir, mais accomplir: Annoncer et dénoncer pour établir la justice économique</a:t>
            </a:r>
          </a:p>
          <a:p>
            <a:pPr marL="457200" lvl="1" indent="0">
              <a:buNone/>
            </a:pPr>
            <a:endParaRPr lang="fr-FR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806700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 fontScale="90000"/>
          </a:bodyPr>
          <a:lstStyle/>
          <a:p>
            <a:r>
              <a:rPr lang="en-US" dirty="0" err="1" smtClean="0">
                <a:latin typeface="Bernard MT Condensed" pitchFamily="18" charset="0"/>
              </a:rPr>
              <a:t>Une</a:t>
            </a:r>
            <a:r>
              <a:rPr lang="en-US" dirty="0" smtClean="0">
                <a:latin typeface="Bernard MT Condensed" pitchFamily="18" charset="0"/>
              </a:rPr>
              <a:t> Vision </a:t>
            </a:r>
            <a:r>
              <a:rPr lang="en-US" dirty="0" err="1" smtClean="0">
                <a:latin typeface="Bernard MT Condensed" pitchFamily="18" charset="0"/>
              </a:rPr>
              <a:t>Biblique</a:t>
            </a:r>
            <a:r>
              <a:rPr lang="en-US" dirty="0" smtClean="0">
                <a:latin typeface="Bernard MT Condensed" pitchFamily="18" charset="0"/>
              </a:rPr>
              <a:t> du D</a:t>
            </a:r>
            <a:r>
              <a:rPr lang="fr-FR" dirty="0" err="1" smtClean="0">
                <a:latin typeface="Bernard MT Condensed" pitchFamily="18" charset="0"/>
              </a:rPr>
              <a:t>éveloppement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43000"/>
            <a:ext cx="8458200" cy="5638800"/>
          </a:xfrm>
        </p:spPr>
        <p:txBody>
          <a:bodyPr/>
          <a:lstStyle/>
          <a:p>
            <a:pPr>
              <a:buBlip>
                <a:blip r:embed="rId3"/>
              </a:buBlip>
            </a:pPr>
            <a:r>
              <a:rPr lang="fr-FR" b="1" dirty="0"/>
              <a:t>Jésus et la libération économique des </a:t>
            </a:r>
            <a:r>
              <a:rPr lang="fr-FR" b="1" dirty="0" smtClean="0"/>
              <a:t>pauvres</a:t>
            </a:r>
          </a:p>
          <a:p>
            <a:pPr lvl="1">
              <a:buBlip>
                <a:blip r:embed="rId3"/>
              </a:buBlip>
            </a:pPr>
            <a:r>
              <a:rPr lang="fr-FR" dirty="0" smtClean="0"/>
              <a:t> Je ne suis pas venu abolir, mais accomplir: Annoncer et dénoncer pour établir la justice économique</a:t>
            </a:r>
          </a:p>
          <a:p>
            <a:pPr marL="457200" lvl="1" indent="0">
              <a:buNone/>
            </a:pPr>
            <a:endParaRPr lang="fr-FR" dirty="0" smtClean="0"/>
          </a:p>
          <a:p>
            <a:pPr lvl="2">
              <a:buBlip>
                <a:blip r:embed="rId3"/>
              </a:buBlip>
            </a:pPr>
            <a:r>
              <a:rPr lang="fr-FR" dirty="0" smtClean="0"/>
              <a:t> L’Esprit des béatitudes</a:t>
            </a:r>
          </a:p>
          <a:p>
            <a:pPr marL="457200" lvl="1" indent="0">
              <a:buNone/>
            </a:pPr>
            <a:endParaRPr lang="fr-FR" dirty="0" smtClean="0"/>
          </a:p>
          <a:p>
            <a:pPr lvl="2">
              <a:buBlip>
                <a:blip r:embed="rId3"/>
              </a:buBlip>
            </a:pPr>
            <a:r>
              <a:rPr lang="fr-FR" dirty="0" smtClean="0"/>
              <a:t> Zachée </a:t>
            </a:r>
          </a:p>
          <a:p>
            <a:pPr marL="457200" lvl="1" indent="0">
              <a:buNone/>
            </a:pPr>
            <a:endParaRPr lang="fr-FR" dirty="0" smtClean="0"/>
          </a:p>
          <a:p>
            <a:pPr lvl="2">
              <a:buBlip>
                <a:blip r:embed="rId3"/>
              </a:buBlip>
            </a:pPr>
            <a:r>
              <a:rPr lang="fr-FR" dirty="0" smtClean="0"/>
              <a:t> L’homme riche et Lazare</a:t>
            </a:r>
          </a:p>
          <a:p>
            <a:pPr marL="914400" lvl="2" indent="0">
              <a:buNone/>
            </a:pPr>
            <a:endParaRPr lang="fr-FR" dirty="0" smtClean="0"/>
          </a:p>
          <a:p>
            <a:pPr marL="457200" lvl="1" indent="0">
              <a:buNone/>
            </a:pPr>
            <a:endParaRPr lang="fr-FR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68684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 fontScale="90000"/>
          </a:bodyPr>
          <a:lstStyle/>
          <a:p>
            <a:r>
              <a:rPr lang="en-US" dirty="0" err="1" smtClean="0">
                <a:latin typeface="Bernard MT Condensed" pitchFamily="18" charset="0"/>
              </a:rPr>
              <a:t>Une</a:t>
            </a:r>
            <a:r>
              <a:rPr lang="en-US" dirty="0" smtClean="0">
                <a:latin typeface="Bernard MT Condensed" pitchFamily="18" charset="0"/>
              </a:rPr>
              <a:t> Vision </a:t>
            </a:r>
            <a:r>
              <a:rPr lang="en-US" dirty="0" err="1" smtClean="0">
                <a:latin typeface="Bernard MT Condensed" pitchFamily="18" charset="0"/>
              </a:rPr>
              <a:t>Biblique</a:t>
            </a:r>
            <a:r>
              <a:rPr lang="en-US" dirty="0" smtClean="0">
                <a:latin typeface="Bernard MT Condensed" pitchFamily="18" charset="0"/>
              </a:rPr>
              <a:t> du D</a:t>
            </a:r>
            <a:r>
              <a:rPr lang="fr-FR" dirty="0" err="1" smtClean="0">
                <a:latin typeface="Bernard MT Condensed" pitchFamily="18" charset="0"/>
              </a:rPr>
              <a:t>éveloppement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43000"/>
            <a:ext cx="8458200" cy="5638800"/>
          </a:xfrm>
        </p:spPr>
        <p:txBody>
          <a:bodyPr/>
          <a:lstStyle/>
          <a:p>
            <a:pPr marL="914400" lvl="2" indent="0">
              <a:buNone/>
            </a:pPr>
            <a:endParaRPr lang="fr-FR" dirty="0" smtClean="0"/>
          </a:p>
          <a:p>
            <a:pPr marL="457200" lvl="1" indent="0">
              <a:buNone/>
            </a:pPr>
            <a:endParaRPr lang="fr-FR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074" name="Picture 2" descr="C:\Users\SYMPHORIEN\Desktop\Bible Jesus et Zache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066801"/>
            <a:ext cx="8458200" cy="54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93141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 fontScale="90000"/>
          </a:bodyPr>
          <a:lstStyle/>
          <a:p>
            <a:r>
              <a:rPr lang="en-US" dirty="0" err="1" smtClean="0">
                <a:latin typeface="Bernard MT Condensed" pitchFamily="18" charset="0"/>
              </a:rPr>
              <a:t>Une</a:t>
            </a:r>
            <a:r>
              <a:rPr lang="en-US" dirty="0" smtClean="0">
                <a:latin typeface="Bernard MT Condensed" pitchFamily="18" charset="0"/>
              </a:rPr>
              <a:t> Vision </a:t>
            </a:r>
            <a:r>
              <a:rPr lang="en-US" dirty="0" err="1" smtClean="0">
                <a:latin typeface="Bernard MT Condensed" pitchFamily="18" charset="0"/>
              </a:rPr>
              <a:t>Biblique</a:t>
            </a:r>
            <a:r>
              <a:rPr lang="en-US" dirty="0" smtClean="0">
                <a:latin typeface="Bernard MT Condensed" pitchFamily="18" charset="0"/>
              </a:rPr>
              <a:t> du D</a:t>
            </a:r>
            <a:r>
              <a:rPr lang="fr-FR" dirty="0" err="1" smtClean="0">
                <a:latin typeface="Bernard MT Condensed" pitchFamily="18" charset="0"/>
              </a:rPr>
              <a:t>éveloppement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43000"/>
            <a:ext cx="8458200" cy="5638800"/>
          </a:xfrm>
        </p:spPr>
        <p:txBody>
          <a:bodyPr/>
          <a:lstStyle/>
          <a:p>
            <a:pPr marL="914400" lvl="2" indent="0">
              <a:buNone/>
            </a:pPr>
            <a:endParaRPr lang="fr-FR" dirty="0" smtClean="0"/>
          </a:p>
          <a:p>
            <a:pPr marL="457200" lvl="1" indent="0">
              <a:buNone/>
            </a:pPr>
            <a:endParaRPr lang="fr-FR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098" name="Picture 2" descr="C:\Users\SYMPHORIEN\Desktop\Bible Lazare et le rich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143000"/>
            <a:ext cx="8534400" cy="54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27703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 fontScale="90000"/>
          </a:bodyPr>
          <a:lstStyle/>
          <a:p>
            <a:r>
              <a:rPr lang="en-US" dirty="0" err="1" smtClean="0">
                <a:latin typeface="Bernard MT Condensed" pitchFamily="18" charset="0"/>
              </a:rPr>
              <a:t>Une</a:t>
            </a:r>
            <a:r>
              <a:rPr lang="en-US" dirty="0" smtClean="0">
                <a:latin typeface="Bernard MT Condensed" pitchFamily="18" charset="0"/>
              </a:rPr>
              <a:t> Vision </a:t>
            </a:r>
            <a:r>
              <a:rPr lang="en-US" dirty="0" err="1" smtClean="0">
                <a:latin typeface="Bernard MT Condensed" pitchFamily="18" charset="0"/>
              </a:rPr>
              <a:t>Biblique</a:t>
            </a:r>
            <a:r>
              <a:rPr lang="en-US" dirty="0" smtClean="0">
                <a:latin typeface="Bernard MT Condensed" pitchFamily="18" charset="0"/>
              </a:rPr>
              <a:t> du D</a:t>
            </a:r>
            <a:r>
              <a:rPr lang="fr-FR" dirty="0" err="1" smtClean="0">
                <a:latin typeface="Bernard MT Condensed" pitchFamily="18" charset="0"/>
              </a:rPr>
              <a:t>éveloppement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43000"/>
            <a:ext cx="8458200" cy="5638800"/>
          </a:xfrm>
        </p:spPr>
        <p:txBody>
          <a:bodyPr/>
          <a:lstStyle/>
          <a:p>
            <a:pPr marL="914400" lvl="2" indent="0">
              <a:buNone/>
            </a:pPr>
            <a:endParaRPr lang="fr-FR" dirty="0" smtClean="0"/>
          </a:p>
          <a:p>
            <a:pPr marL="457200" lvl="1" indent="0">
              <a:buNone/>
            </a:pPr>
            <a:endParaRPr lang="fr-FR" dirty="0" smtClean="0"/>
          </a:p>
          <a:p>
            <a:pPr marL="0" indent="0">
              <a:buNone/>
            </a:pPr>
            <a:r>
              <a:rPr lang="fr-FR" dirty="0" smtClean="0"/>
              <a:t>Merci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Bouton d'action : Aide 3">
            <a:hlinkClick r:id="" action="ppaction://noaction" highlightClick="1"/>
          </p:cNvPr>
          <p:cNvSpPr/>
          <p:nvPr/>
        </p:nvSpPr>
        <p:spPr>
          <a:xfrm>
            <a:off x="1905000" y="1752600"/>
            <a:ext cx="5715000" cy="3733800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0083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649</TotalTime>
  <Words>446</Words>
  <Application>Microsoft Office PowerPoint</Application>
  <PresentationFormat>Affichage à l'écran (4:3)</PresentationFormat>
  <Paragraphs>156</Paragraphs>
  <Slides>13</Slides>
  <Notes>9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4" baseType="lpstr">
      <vt:lpstr>Thème Office</vt:lpstr>
      <vt:lpstr>Une Vision Biblique du Développement</vt:lpstr>
      <vt:lpstr>Une Vision Biblique du Développement</vt:lpstr>
      <vt:lpstr>Une Vision Biblique du Développement</vt:lpstr>
      <vt:lpstr>Une Vision Biblique du Développement </vt:lpstr>
      <vt:lpstr>Une Vision Biblique du Développement</vt:lpstr>
      <vt:lpstr>Une Vision Biblique du Développement</vt:lpstr>
      <vt:lpstr>Une Vision Biblique du Développement</vt:lpstr>
      <vt:lpstr>Une Vision Biblique du Développement</vt:lpstr>
      <vt:lpstr>Une Vision Biblique du Développement</vt:lpstr>
      <vt:lpstr>Une Vision Biblique du Développement</vt:lpstr>
      <vt:lpstr>Une Vision Biblique du Développement</vt:lpstr>
      <vt:lpstr>Une Vision Biblique du Développement</vt:lpstr>
      <vt:lpstr>Une Vision Biblique du Développement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Une Vision Biblique du Développement</dc:title>
  <dc:creator>SYMPHORIEN</dc:creator>
  <cp:lastModifiedBy>SYMPHORIEN</cp:lastModifiedBy>
  <cp:revision>14</cp:revision>
  <dcterms:created xsi:type="dcterms:W3CDTF">2016-09-15T22:08:43Z</dcterms:created>
  <dcterms:modified xsi:type="dcterms:W3CDTF">2016-09-16T08:57:56Z</dcterms:modified>
</cp:coreProperties>
</file>